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0" r:id="rId4"/>
    <p:sldId id="261" r:id="rId5"/>
    <p:sldId id="262" r:id="rId6"/>
    <p:sldId id="278" r:id="rId7"/>
    <p:sldId id="275" r:id="rId8"/>
    <p:sldId id="276" r:id="rId9"/>
    <p:sldId id="277" r:id="rId10"/>
    <p:sldId id="280" r:id="rId11"/>
    <p:sldId id="281" r:id="rId12"/>
    <p:sldId id="282" r:id="rId13"/>
    <p:sldId id="283" r:id="rId14"/>
    <p:sldId id="279" r:id="rId15"/>
    <p:sldId id="263" r:id="rId16"/>
    <p:sldId id="264" r:id="rId17"/>
    <p:sldId id="265" r:id="rId18"/>
    <p:sldId id="266" r:id="rId19"/>
    <p:sldId id="267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8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AD6BA-CFF0-9047-9CB1-157E4D6718F3}" type="datetimeFigureOut">
              <a:t>6/21/15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5829C-C8ED-F945-ADC6-6A9DBCCB75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36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49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logical plan is translated into a possibly federated, typically</a:t>
            </a:r>
            <a:r>
              <a:rPr lang="en-US" baseline="0"/>
              <a:t> parallel </a:t>
            </a:r>
            <a:r>
              <a:rPr lang="en-US"/>
              <a:t>back-end specific physical plan.</a:t>
            </a:r>
          </a:p>
          <a:p>
            <a:endParaRPr lang="en-US"/>
          </a:p>
          <a:p>
            <a:r>
              <a:rPr lang="en-US"/>
              <a:t>Optimization</a:t>
            </a:r>
            <a:r>
              <a:rPr lang="en-US" baseline="0"/>
              <a:t> rules are applied as appropriate.  </a:t>
            </a:r>
          </a:p>
          <a:p>
            <a:r>
              <a:rPr lang="en-US" baseline="0"/>
              <a:t>We’ve gotten more mileage than we expected out of just a simple rule-based optimizer, for two reasons: we have tried to make it very easy to add new rules on the fly, and we have made some algorithmic developments.</a:t>
            </a:r>
          </a:p>
          <a:p>
            <a:endParaRPr lang="en-US" baseline="0"/>
          </a:p>
          <a:p>
            <a:r>
              <a:rPr lang="en-US" baseline="0"/>
              <a:t>For example, there’s been a lot of recent work on worst-case optimal join algorithms that scale with the size of the output rather than (only) the size of the input.</a:t>
            </a:r>
          </a:p>
          <a:p>
            <a:endParaRPr lang="en-US" baseline="0"/>
          </a:p>
          <a:p>
            <a:r>
              <a:rPr lang="en-US" baseline="0"/>
              <a:t>One of our students has developed a variant of these worst-case optimal, multi-way join algorithm that looks like it could subsume the need for a lot of fretting about join order, skew handling, broadcasting, merge vs. hash, etc.  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145C9-386D-46F1-91C1-654A528BA14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1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 interface to multiple big data systems</a:t>
            </a:r>
            <a:r>
              <a:rPr lang="en-US" baseline="0"/>
              <a:t> </a:t>
            </a:r>
          </a:p>
          <a:p>
            <a:endParaRPr lang="en-US" baseline="0"/>
          </a:p>
          <a:p>
            <a:r>
              <a:rPr lang="en-US" baseline="0"/>
              <a:t>* No one size fits all – there WILL be multiple systems and multiple tasks in play in realistic scenarios</a:t>
            </a:r>
          </a:p>
          <a:p>
            <a:r>
              <a:rPr lang="en-US" baseline="0"/>
              <a:t>* Developer attention span is the bottleneck: Your data scientists can’t/won’t do the plumbing to make these systems talk to each other</a:t>
            </a:r>
          </a:p>
          <a:p>
            <a:r>
              <a:rPr lang="en-US" baseline="0"/>
              <a:t>* Every system either a) claims to do everything or b) claims nobody else can do “their” thing.  We need to stop the madness and do some good science.</a:t>
            </a:r>
          </a:p>
          <a:p>
            <a:endParaRPr lang="en-US"/>
          </a:p>
          <a:p>
            <a:r>
              <a:rPr lang="en-US"/>
              <a:t>We need a middleware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145C9-386D-46F1-91C1-654A528BA14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96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expect to graduate in just over a year and now finished my thesis proposal exam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icde: 30 min for talk + feedback (4pm KST)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relevant reviews: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I think the student may benefit from discussing at the workshop the exact placement of this proposal in the existing area of *distributed data management models and tools*.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I would like to see this thesis discussed at the PhD symposium to set an example of a good systems thesis proposal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NOTES: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Optimizations enable?</a:t>
            </a:r>
          </a:p>
          <a:p>
            <a:pPr marL="271638" lvl="0" indent="-271638">
              <a:buSzPct val="75000"/>
              <a:buChar char="-"/>
              <a:defRPr sz="1800"/>
            </a:pPr>
            <a:r>
              <a:rPr sz="2200"/>
              <a:t>with better semantics on a hash table join with UDFs, can do redundant computation elimination, code motion from UDF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that’s just usinga parallel</a:t>
            </a:r>
            <a:r>
              <a:rPr lang="en-US" baseline="0"/>
              <a:t> database.  If we instead generate parallel programs and compile them the way the HPC folks do, we can beat up on Spark/Shark basically due to aggregating messages and removing serialization overhead.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145C9-386D-46F1-91C1-654A528BA14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6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88" name="Shape 6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looks like histogram code</a:t>
            </a:r>
          </a:p>
          <a:p>
            <a:pPr lvl="0">
              <a:defRPr sz="1800"/>
            </a:pPr>
            <a:r>
              <a:rPr sz="2200"/>
              <a:t>mention:</a:t>
            </a:r>
          </a:p>
          <a:p>
            <a:pPr lvl="0">
              <a:defRPr sz="1800"/>
            </a:pPr>
            <a:r>
              <a:rPr sz="2200"/>
              <a:t>between-pipeline with tasks</a:t>
            </a:r>
          </a:p>
          <a:p>
            <a:pPr lvl="0">
              <a:defRPr sz="1800"/>
            </a:pPr>
            <a:r>
              <a:rPr sz="2200"/>
              <a:t>within-pipeline with atomics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9" name="Shape 1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there has already been ~2 orders of magnitude improvement </a:t>
            </a:r>
          </a:p>
          <a:p>
            <a:pPr lvl="0">
              <a:defRPr sz="1800"/>
            </a:pPr>
            <a:r>
              <a:rPr sz="2200"/>
              <a:t>for in-memory analytical queries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1200"/>
              <a:t>There has been a “Cambrian explosion” of Big Data systems – no way to tell which one to use for your problem, and anyway they are all impossible to use without being a distributed systemsIT expert</a:t>
            </a:r>
          </a:p>
          <a:p>
            <a:pPr>
              <a:spcAft>
                <a:spcPts val="1200"/>
              </a:spcAft>
            </a:pPr>
            <a:endParaRPr lang="en-US" sz="1200"/>
          </a:p>
          <a:p>
            <a:pPr>
              <a:spcAft>
                <a:spcPts val="1200"/>
              </a:spcAft>
            </a:pPr>
            <a:r>
              <a:rPr lang="en-US" sz="1200"/>
              <a:t>Nearly useless</a:t>
            </a:r>
            <a:r>
              <a:rPr lang="en-US" sz="1200" baseline="0"/>
              <a:t> for science in their current state</a:t>
            </a:r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72A58-A152-764E-A7C4-387992E8E19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0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need services -- talk directly to analysts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You’ll see these applications in</a:t>
            </a:r>
            <a:r>
              <a:rPr lang="en-US" baseline="0"/>
              <a:t> </a:t>
            </a:r>
            <a:r>
              <a:rPr lang="en-US"/>
              <a:t>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3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Multiple input</a:t>
            </a:r>
            <a:r>
              <a:rPr lang="en-US" baseline="0"/>
              <a:t> laguages, multiple output languages, all RA based</a:t>
            </a:r>
          </a:p>
          <a:p>
            <a:r>
              <a:rPr lang="en-US" baseline="0"/>
              <a:t>Database on every node for local processing</a:t>
            </a:r>
          </a:p>
          <a:p>
            <a:r>
              <a:rPr lang="en-US" baseline="0"/>
              <a:t>Everything in memory, but can push down into database</a:t>
            </a:r>
          </a:p>
          <a:p>
            <a:r>
              <a:rPr lang="en-US" baseline="0"/>
              <a:t>Push-based processing with back pressure to keep queues filled (a bit of streaming influence)</a:t>
            </a:r>
            <a:endParaRPr lang="en-US"/>
          </a:p>
          <a:p>
            <a:r>
              <a:rPr lang="en-US"/>
              <a:t>Column-oriented tuple-batches between workers.</a:t>
            </a:r>
          </a:p>
          <a:p>
            <a:r>
              <a:rPr lang="en-US"/>
              <a:t>Row-oriented</a:t>
            </a:r>
            <a:r>
              <a:rPr lang="en-US" baseline="0"/>
              <a:t> on disk, typically, but depends on the database</a:t>
            </a:r>
          </a:p>
          <a:p>
            <a:r>
              <a:rPr lang="en-US" baseline="0"/>
              <a:t>Support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8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Advantage/ inconvenient sheath fluid alignment particles/laser. Sheath fluid replacement. Loading samples to the instrument.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Advantage/ inconvenient sheathless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F8C737-FAB6-5F4A-8544-F02BCB463C13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BC895B-F879-9E4D-BC52-2D015418C20C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BC895B-F879-9E4D-BC52-2D015418C20C}" type="slidenum">
              <a:rPr lang="en-US" sz="1200">
                <a:latin typeface="Calibri" charset="0"/>
              </a:rPr>
              <a:pPr eaLnBrk="1" hangingPunct="1"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MyriaL is an</a:t>
            </a:r>
            <a:r>
              <a:rPr lang="en-US" baseline="0"/>
              <a:t> imperative language we like; I’ll show you some examples of that.</a:t>
            </a:r>
          </a:p>
          <a:p>
            <a:endParaRPr lang="en-US" baseline="0"/>
          </a:p>
          <a:p>
            <a:r>
              <a:rPr lang="en-US" baseline="0"/>
              <a:t>The whole program is c</a:t>
            </a:r>
            <a:r>
              <a:rPr lang="en-US"/>
              <a:t>hained together as one big expression</a:t>
            </a:r>
            <a:r>
              <a:rPr lang="en-US" baseline="0"/>
              <a:t>, perhaps with loops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145C9-386D-46F1-91C1-654A528BA1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0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3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38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4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8"/>
            <a:ext cx="6629400" cy="384721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603"/>
            <a:ext cx="8229600" cy="1445588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CC907B48-EF05-447B-9533-86E7F5A091B7}" type="datetime4">
              <a:rPr lang="en-US" smtClean="0"/>
              <a:pPr/>
              <a:t>June 21,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5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866149" indent="-241093">
              <a:spcBef>
                <a:spcPts val="2250"/>
              </a:spcBef>
              <a:defRPr sz="2000"/>
            </a:lvl3pPr>
            <a:lvl4pPr marL="1178677" indent="-241093">
              <a:spcBef>
                <a:spcPts val="2250"/>
              </a:spcBef>
              <a:defRPr sz="2000"/>
            </a:lvl4pPr>
            <a:lvl5pPr marL="1491205" indent="-241093">
              <a:spcBef>
                <a:spcPts val="225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31296247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8651549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r>
              <a:rPr lang="en-US"/>
              <a:t>/57</a:t>
            </a:r>
          </a:p>
        </p:txBody>
      </p:sp>
    </p:spTree>
    <p:extLst>
      <p:ext uri="{BB962C8B-B14F-4D97-AF65-F5344CB8AC3E}">
        <p14:creationId xmlns:p14="http://schemas.microsoft.com/office/powerpoint/2010/main" val="283932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69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2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6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0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BC5C81F-24D6-B24D-AABC-683A945C8813}" type="datetime1">
              <a:rPr lang="en-US" smtClean="0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6/21/15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Bill Howe, UW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813726-3EE7-B74D-9376-57C8D899FEF4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>
                <a:ea typeface="ＭＳ Ｐゴシック" charset="0"/>
                <a:cs typeface="ＭＳ Ｐゴシック" charset="0"/>
              </a:rPr>
              <a:t>/57</a:t>
            </a:r>
          </a:p>
        </p:txBody>
      </p:sp>
    </p:spTree>
    <p:extLst>
      <p:ext uri="{BB962C8B-B14F-4D97-AF65-F5344CB8AC3E}">
        <p14:creationId xmlns:p14="http://schemas.microsoft.com/office/powerpoint/2010/main" val="154774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Straight Connector 210"/>
          <p:cNvCxnSpPr>
            <a:stCxn id="194" idx="2"/>
            <a:endCxn id="184" idx="6"/>
          </p:cNvCxnSpPr>
          <p:nvPr/>
        </p:nvCxnSpPr>
        <p:spPr>
          <a:xfrm flipH="1">
            <a:off x="2910032" y="5271968"/>
            <a:ext cx="3526611" cy="664954"/>
          </a:xfrm>
          <a:prstGeom prst="line">
            <a:avLst/>
          </a:prstGeom>
          <a:ln>
            <a:solidFill>
              <a:schemeClr val="accent6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8" idx="5"/>
            <a:endCxn id="194" idx="0"/>
          </p:cNvCxnSpPr>
          <p:nvPr/>
        </p:nvCxnSpPr>
        <p:spPr>
          <a:xfrm>
            <a:off x="5916697" y="2307975"/>
            <a:ext cx="1205746" cy="2646961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0" idx="5"/>
            <a:endCxn id="174" idx="0"/>
          </p:cNvCxnSpPr>
          <p:nvPr/>
        </p:nvCxnSpPr>
        <p:spPr>
          <a:xfrm flipH="1">
            <a:off x="5968339" y="3107543"/>
            <a:ext cx="155395" cy="260077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9" idx="6"/>
            <a:endCxn id="174" idx="1"/>
          </p:cNvCxnSpPr>
          <p:nvPr/>
        </p:nvCxnSpPr>
        <p:spPr>
          <a:xfrm>
            <a:off x="2437180" y="4437374"/>
            <a:ext cx="3082613" cy="1361196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6" idx="3"/>
            <a:endCxn id="79" idx="0"/>
          </p:cNvCxnSpPr>
          <p:nvPr/>
        </p:nvCxnSpPr>
        <p:spPr>
          <a:xfrm flipH="1">
            <a:off x="1741119" y="1503699"/>
            <a:ext cx="1736923" cy="2610553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15" idx="4"/>
            <a:endCxn id="79" idx="0"/>
          </p:cNvCxnSpPr>
          <p:nvPr/>
        </p:nvCxnSpPr>
        <p:spPr>
          <a:xfrm flipH="1">
            <a:off x="1741119" y="3187564"/>
            <a:ext cx="144713" cy="926688"/>
          </a:xfrm>
          <a:prstGeom prst="line">
            <a:avLst/>
          </a:prstGeom>
          <a:ln>
            <a:solidFill>
              <a:schemeClr val="accent6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75" idx="0"/>
          </p:cNvCxnSpPr>
          <p:nvPr/>
        </p:nvCxnSpPr>
        <p:spPr>
          <a:xfrm>
            <a:off x="4343400" y="1574198"/>
            <a:ext cx="839421" cy="1778602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72" idx="0"/>
          </p:cNvCxnSpPr>
          <p:nvPr/>
        </p:nvCxnSpPr>
        <p:spPr>
          <a:xfrm flipH="1">
            <a:off x="3391032" y="1574198"/>
            <a:ext cx="438271" cy="1778602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77549" y="2571282"/>
            <a:ext cx="1616565" cy="61628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Pregel (Malewicz)</a:t>
            </a:r>
          </a:p>
        </p:txBody>
      </p:sp>
      <p:sp>
        <p:nvSpPr>
          <p:cNvPr id="16" name="Oval 15"/>
          <p:cNvSpPr/>
          <p:nvPr/>
        </p:nvSpPr>
        <p:spPr>
          <a:xfrm>
            <a:off x="3200400" y="1092802"/>
            <a:ext cx="1895855" cy="481396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Hadoop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28000" y="1092802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2008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8000" y="1878181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2009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28000" y="2663560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28000" y="3448939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2011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28000" y="4234318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2012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28000" y="5019697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2013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28000" y="5805077"/>
            <a:ext cx="88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2014</a:t>
            </a:r>
          </a:p>
        </p:txBody>
      </p:sp>
      <p:sp>
        <p:nvSpPr>
          <p:cNvPr id="49" name="Oval 48"/>
          <p:cNvSpPr/>
          <p:nvPr/>
        </p:nvSpPr>
        <p:spPr>
          <a:xfrm>
            <a:off x="3581400" y="2574758"/>
            <a:ext cx="1240680" cy="62564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HaLoop (Bu)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2566336"/>
            <a:ext cx="1371600" cy="634064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Spark (Zakaria)</a:t>
            </a:r>
          </a:p>
        </p:txBody>
      </p:sp>
      <p:sp>
        <p:nvSpPr>
          <p:cNvPr id="55" name="Oval 54"/>
          <p:cNvSpPr/>
          <p:nvPr/>
        </p:nvSpPr>
        <p:spPr>
          <a:xfrm>
            <a:off x="1334483" y="1821648"/>
            <a:ext cx="1102697" cy="61675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Vertica (Pavlo)</a:t>
            </a:r>
          </a:p>
        </p:txBody>
      </p:sp>
      <p:cxnSp>
        <p:nvCxnSpPr>
          <p:cNvPr id="57" name="Straight Connector 56"/>
          <p:cNvCxnSpPr>
            <a:stCxn id="16" idx="2"/>
            <a:endCxn id="55" idx="7"/>
          </p:cNvCxnSpPr>
          <p:nvPr/>
        </p:nvCxnSpPr>
        <p:spPr>
          <a:xfrm flipH="1">
            <a:off x="2275694" y="1333500"/>
            <a:ext cx="924706" cy="578469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48675" y="152400"/>
            <a:ext cx="19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4F81BD"/>
                </a:solidFill>
                <a:latin typeface="Arial" charset="0"/>
                <a:ea typeface="ＭＳ Ｐゴシック" charset="0"/>
                <a:cs typeface="ＭＳ Ｐゴシック" charset="0"/>
              </a:rPr>
              <a:t>~100x faster</a:t>
            </a:r>
          </a:p>
        </p:txBody>
      </p:sp>
      <p:cxnSp>
        <p:nvCxnSpPr>
          <p:cNvPr id="63" name="Straight Connector 62"/>
          <p:cNvCxnSpPr>
            <a:stCxn id="16" idx="4"/>
            <a:endCxn id="49" idx="0"/>
          </p:cNvCxnSpPr>
          <p:nvPr/>
        </p:nvCxnSpPr>
        <p:spPr>
          <a:xfrm>
            <a:off x="4148328" y="1574198"/>
            <a:ext cx="53412" cy="1000560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6" idx="5"/>
            <a:endCxn id="50" idx="0"/>
          </p:cNvCxnSpPr>
          <p:nvPr/>
        </p:nvCxnSpPr>
        <p:spPr>
          <a:xfrm>
            <a:off x="4818613" y="1503699"/>
            <a:ext cx="820187" cy="1062637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514600" y="3352800"/>
            <a:ext cx="1752864" cy="548348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SystemML (Ghoting)</a:t>
            </a:r>
          </a:p>
        </p:txBody>
      </p:sp>
      <p:sp>
        <p:nvSpPr>
          <p:cNvPr id="75" name="Oval 74"/>
          <p:cNvSpPr/>
          <p:nvPr/>
        </p:nvSpPr>
        <p:spPr>
          <a:xfrm>
            <a:off x="4495800" y="3352800"/>
            <a:ext cx="1374041" cy="705418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Hyracks (Borkar)</a:t>
            </a:r>
          </a:p>
        </p:txBody>
      </p:sp>
      <p:sp>
        <p:nvSpPr>
          <p:cNvPr id="79" name="Oval 78"/>
          <p:cNvSpPr/>
          <p:nvPr/>
        </p:nvSpPr>
        <p:spPr>
          <a:xfrm>
            <a:off x="1045057" y="4114252"/>
            <a:ext cx="1392123" cy="646243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GraphLab (Low)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5791200" y="695659"/>
            <a:ext cx="519279" cy="294941"/>
          </a:xfrm>
          <a:prstGeom prst="line">
            <a:avLst/>
          </a:prstGeom>
          <a:ln>
            <a:solidFill>
              <a:schemeClr val="accent6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507913" y="536801"/>
            <a:ext cx="192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79646"/>
                </a:solidFill>
                <a:latin typeface="Arial" charset="0"/>
                <a:ea typeface="ＭＳ Ｐゴシック" charset="0"/>
                <a:cs typeface="ＭＳ Ｐゴシック" charset="0"/>
              </a:rPr>
              <a:t> faster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5791200" y="228600"/>
            <a:ext cx="482266" cy="228600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569559" y="4966368"/>
            <a:ext cx="1374041" cy="622964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Cumulon (Huang)</a:t>
            </a:r>
          </a:p>
        </p:txBody>
      </p:sp>
      <p:cxnSp>
        <p:nvCxnSpPr>
          <p:cNvPr id="95" name="Straight Connector 94"/>
          <p:cNvCxnSpPr>
            <a:stCxn id="72" idx="5"/>
            <a:endCxn id="94" idx="0"/>
          </p:cNvCxnSpPr>
          <p:nvPr/>
        </p:nvCxnSpPr>
        <p:spPr>
          <a:xfrm>
            <a:off x="4010763" y="3820844"/>
            <a:ext cx="1245817" cy="1145524"/>
          </a:xfrm>
          <a:prstGeom prst="line">
            <a:avLst/>
          </a:prstGeom>
          <a:ln>
            <a:solidFill>
              <a:schemeClr val="accent6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791201" y="1064991"/>
            <a:ext cx="519279" cy="29494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477000" y="990600"/>
            <a:ext cx="192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comparable or inconclusive</a:t>
            </a:r>
          </a:p>
        </p:txBody>
      </p:sp>
      <p:sp>
        <p:nvSpPr>
          <p:cNvPr id="101" name="Oval 100"/>
          <p:cNvSpPr/>
          <p:nvPr/>
        </p:nvSpPr>
        <p:spPr>
          <a:xfrm>
            <a:off x="2438400" y="4953000"/>
            <a:ext cx="1268677" cy="61628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Giraph (Tian)</a:t>
            </a:r>
          </a:p>
        </p:txBody>
      </p:sp>
      <p:sp>
        <p:nvSpPr>
          <p:cNvPr id="111" name="Oval 110"/>
          <p:cNvSpPr/>
          <p:nvPr/>
        </p:nvSpPr>
        <p:spPr>
          <a:xfrm>
            <a:off x="6477000" y="2568072"/>
            <a:ext cx="1528304" cy="601980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Dremel (Melnik)</a:t>
            </a:r>
          </a:p>
        </p:txBody>
      </p:sp>
      <p:cxnSp>
        <p:nvCxnSpPr>
          <p:cNvPr id="114" name="Straight Connector 113"/>
          <p:cNvCxnSpPr>
            <a:stCxn id="16" idx="6"/>
            <a:endCxn id="111" idx="0"/>
          </p:cNvCxnSpPr>
          <p:nvPr/>
        </p:nvCxnSpPr>
        <p:spPr>
          <a:xfrm>
            <a:off x="5096255" y="1333500"/>
            <a:ext cx="2144897" cy="1234572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79" idx="5"/>
            <a:endCxn id="101" idx="1"/>
          </p:cNvCxnSpPr>
          <p:nvPr/>
        </p:nvCxnSpPr>
        <p:spPr>
          <a:xfrm>
            <a:off x="2233308" y="4665855"/>
            <a:ext cx="390885" cy="37739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Oval 173"/>
          <p:cNvSpPr/>
          <p:nvPr/>
        </p:nvSpPr>
        <p:spPr>
          <a:xfrm>
            <a:off x="5334000" y="5708318"/>
            <a:ext cx="1268677" cy="61628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SimSQL (Cai)</a:t>
            </a:r>
          </a:p>
        </p:txBody>
      </p:sp>
      <p:cxnSp>
        <p:nvCxnSpPr>
          <p:cNvPr id="175" name="Straight Connector 174"/>
          <p:cNvCxnSpPr>
            <a:stCxn id="101" idx="5"/>
            <a:endCxn id="174" idx="2"/>
          </p:cNvCxnSpPr>
          <p:nvPr/>
        </p:nvCxnSpPr>
        <p:spPr>
          <a:xfrm>
            <a:off x="3521284" y="5479030"/>
            <a:ext cx="1812716" cy="537429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1641355" y="5628781"/>
            <a:ext cx="1268677" cy="61628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epiC (Jiang)</a:t>
            </a:r>
          </a:p>
        </p:txBody>
      </p:sp>
      <p:cxnSp>
        <p:nvCxnSpPr>
          <p:cNvPr id="185" name="Straight Connector 184"/>
          <p:cNvCxnSpPr>
            <a:stCxn id="188" idx="4"/>
            <a:endCxn id="184" idx="2"/>
          </p:cNvCxnSpPr>
          <p:nvPr/>
        </p:nvCxnSpPr>
        <p:spPr>
          <a:xfrm>
            <a:off x="1213625" y="5569282"/>
            <a:ext cx="427730" cy="36764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461208" y="4953000"/>
            <a:ext cx="1504833" cy="61628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Impala (Cloudera)</a:t>
            </a:r>
          </a:p>
        </p:txBody>
      </p:sp>
      <p:sp>
        <p:nvSpPr>
          <p:cNvPr id="194" name="Oval 193"/>
          <p:cNvSpPr/>
          <p:nvPr/>
        </p:nvSpPr>
        <p:spPr>
          <a:xfrm>
            <a:off x="6436643" y="4954936"/>
            <a:ext cx="1371600" cy="634064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Shark (Xin)</a:t>
            </a:r>
          </a:p>
        </p:txBody>
      </p:sp>
      <p:cxnSp>
        <p:nvCxnSpPr>
          <p:cNvPr id="195" name="Straight Connector 194"/>
          <p:cNvCxnSpPr>
            <a:stCxn id="194" idx="3"/>
            <a:endCxn id="174" idx="7"/>
          </p:cNvCxnSpPr>
          <p:nvPr/>
        </p:nvCxnSpPr>
        <p:spPr>
          <a:xfrm flipH="1">
            <a:off x="6416884" y="5496143"/>
            <a:ext cx="220625" cy="30242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4648200" y="1781544"/>
            <a:ext cx="1486137" cy="616752"/>
          </a:xfrm>
          <a:prstGeom prst="ellipse">
            <a:avLst/>
          </a:prstGeom>
          <a:ln>
            <a:gradFill flip="none" rotWithShape="1">
              <a:gsLst>
                <a:gs pos="43000">
                  <a:schemeClr val="accent1">
                    <a:shade val="95000"/>
                    <a:satMod val="105000"/>
                  </a:schemeClr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  <a:latin typeface="Calibri"/>
              </a:rPr>
              <a:t>HIVE (Thusoo)</a:t>
            </a:r>
          </a:p>
        </p:txBody>
      </p:sp>
      <p:cxnSp>
        <p:nvCxnSpPr>
          <p:cNvPr id="199" name="Straight Connector 198"/>
          <p:cNvCxnSpPr>
            <a:endCxn id="198" idx="1"/>
          </p:cNvCxnSpPr>
          <p:nvPr/>
        </p:nvCxnSpPr>
        <p:spPr>
          <a:xfrm>
            <a:off x="4648200" y="1574198"/>
            <a:ext cx="217640" cy="297667"/>
          </a:xfrm>
          <a:prstGeom prst="line">
            <a:avLst/>
          </a:prstGeom>
          <a:ln>
            <a:solidFill>
              <a:schemeClr val="accent6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271550" y="1092802"/>
            <a:ext cx="22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“The good old days”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2819400" y="6241416"/>
            <a:ext cx="307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“The age of uncertainty”</a:t>
            </a:r>
          </a:p>
        </p:txBody>
      </p:sp>
    </p:spTree>
    <p:extLst>
      <p:ext uri="{BB962C8B-B14F-4D97-AF65-F5344CB8AC3E}">
        <p14:creationId xmlns:p14="http://schemas.microsoft.com/office/powerpoint/2010/main" val="242061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63564" y="-21087"/>
            <a:ext cx="3180436" cy="1625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an 104"/>
          <p:cNvSpPr/>
          <p:nvPr/>
        </p:nvSpPr>
        <p:spPr>
          <a:xfrm rot="10800000">
            <a:off x="768350" y="1163637"/>
            <a:ext cx="847725" cy="762000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150" y="1879600"/>
            <a:ext cx="736600" cy="4826000"/>
          </a:xfrm>
          <a:prstGeom prst="rect">
            <a:avLst/>
          </a:prstGeom>
          <a:solidFill>
            <a:schemeClr val="accent3">
              <a:lumMod val="20000"/>
              <a:lumOff val="80000"/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1508" name="Group 168"/>
          <p:cNvGrpSpPr>
            <a:grpSpLocks/>
          </p:cNvGrpSpPr>
          <p:nvPr/>
        </p:nvGrpSpPr>
        <p:grpSpPr bwMode="auto">
          <a:xfrm>
            <a:off x="904875" y="1784350"/>
            <a:ext cx="541337" cy="4814887"/>
            <a:chOff x="912631" y="1103454"/>
            <a:chExt cx="446839" cy="4743810"/>
          </a:xfrm>
        </p:grpSpPr>
        <p:sp>
          <p:nvSpPr>
            <p:cNvPr id="90" name="Oval 89"/>
            <p:cNvSpPr/>
            <p:nvPr/>
          </p:nvSpPr>
          <p:spPr>
            <a:xfrm>
              <a:off x="1071187" y="1946485"/>
              <a:ext cx="94347" cy="11261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21562" name="Group 126"/>
            <p:cNvGrpSpPr>
              <a:grpSpLocks/>
            </p:cNvGrpSpPr>
            <p:nvPr/>
          </p:nvGrpSpPr>
          <p:grpSpPr bwMode="auto">
            <a:xfrm>
              <a:off x="1075560" y="2126592"/>
              <a:ext cx="136853" cy="3720672"/>
              <a:chOff x="1075560" y="2126592"/>
              <a:chExt cx="136853" cy="372067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111809" y="4222200"/>
                <a:ext cx="96968" cy="1141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089532" y="3444859"/>
                <a:ext cx="95658" cy="11574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85601" y="3264992"/>
                <a:ext cx="94347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113119" y="4408324"/>
                <a:ext cx="98279" cy="11261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098705" y="3676341"/>
                <a:ext cx="98278" cy="112613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103947" y="3984462"/>
                <a:ext cx="95657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113119" y="5548528"/>
                <a:ext cx="98279" cy="11417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090843" y="4771187"/>
                <a:ext cx="98278" cy="11574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086911" y="4591320"/>
                <a:ext cx="95658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15740" y="5733088"/>
                <a:ext cx="96968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02636" y="5001105"/>
                <a:ext cx="95658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05257" y="5310790"/>
                <a:ext cx="95658" cy="11417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097394" y="2903693"/>
                <a:ext cx="96968" cy="1141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075118" y="2126353"/>
                <a:ext cx="96968" cy="11574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98705" y="3088252"/>
                <a:ext cx="98278" cy="11417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1086911" y="2356270"/>
                <a:ext cx="95658" cy="11417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1089532" y="2665955"/>
                <a:ext cx="95658" cy="11417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07" name="Oval 106"/>
            <p:cNvSpPr/>
            <p:nvPr/>
          </p:nvSpPr>
          <p:spPr>
            <a:xfrm>
              <a:off x="1215328" y="1259861"/>
              <a:ext cx="96968" cy="1126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921803" y="1209810"/>
              <a:ext cx="95658" cy="11417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047600" y="1635236"/>
              <a:ext cx="96968" cy="11261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1094773" y="1445984"/>
              <a:ext cx="96968" cy="1141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958494" y="1492906"/>
              <a:ext cx="96968" cy="114177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1076428" y="1259861"/>
              <a:ext cx="95658" cy="11261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1079049" y="1779130"/>
              <a:ext cx="96968" cy="11417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1170775" y="1564853"/>
              <a:ext cx="95658" cy="114177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1246777" y="1386549"/>
              <a:ext cx="96968" cy="115741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959805" y="1353704"/>
              <a:ext cx="96968" cy="11417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21573" name="Group 127"/>
            <p:cNvGrpSpPr>
              <a:grpSpLocks/>
            </p:cNvGrpSpPr>
            <p:nvPr/>
          </p:nvGrpSpPr>
          <p:grpSpPr bwMode="auto">
            <a:xfrm flipV="1">
              <a:off x="1216368" y="1876363"/>
              <a:ext cx="143102" cy="3606458"/>
              <a:chOff x="1075560" y="2126592"/>
              <a:chExt cx="136853" cy="3720672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1112160" y="4222640"/>
                <a:ext cx="97747" cy="1129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089603" y="3444886"/>
                <a:ext cx="96494" cy="11456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1085844" y="3264163"/>
                <a:ext cx="95240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1114666" y="4406591"/>
                <a:ext cx="96494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100882" y="3675630"/>
                <a:ext cx="95240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103388" y="3983828"/>
                <a:ext cx="96493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114666" y="5549018"/>
                <a:ext cx="96494" cy="1129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093363" y="4771264"/>
                <a:ext cx="95240" cy="11456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1087097" y="4590541"/>
                <a:ext cx="95240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117173" y="5734581"/>
                <a:ext cx="95240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102135" y="5002008"/>
                <a:ext cx="96494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107148" y="5311819"/>
                <a:ext cx="95240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1098376" y="2902717"/>
                <a:ext cx="96493" cy="1129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075819" y="2126576"/>
                <a:ext cx="95240" cy="11295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100882" y="3088280"/>
                <a:ext cx="95240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1087097" y="2355707"/>
                <a:ext cx="95240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089603" y="2665518"/>
                <a:ext cx="96494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grpSp>
          <p:nvGrpSpPr>
            <p:cNvPr id="21574" name="Group 145"/>
            <p:cNvGrpSpPr>
              <a:grpSpLocks/>
            </p:cNvGrpSpPr>
            <p:nvPr/>
          </p:nvGrpSpPr>
          <p:grpSpPr bwMode="auto">
            <a:xfrm flipV="1">
              <a:off x="912631" y="1725219"/>
              <a:ext cx="141271" cy="3632735"/>
              <a:chOff x="1075560" y="2126592"/>
              <a:chExt cx="135102" cy="3747780"/>
            </a:xfrm>
          </p:grpSpPr>
          <p:sp>
            <p:nvSpPr>
              <p:cNvPr id="147" name="Oval 146"/>
              <p:cNvSpPr/>
              <p:nvPr/>
            </p:nvSpPr>
            <p:spPr>
              <a:xfrm>
                <a:off x="1111901" y="4221292"/>
                <a:ext cx="97746" cy="11456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089344" y="3445152"/>
                <a:ext cx="96494" cy="11456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084332" y="3264429"/>
                <a:ext cx="96494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113155" y="4406856"/>
                <a:ext cx="97746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099370" y="3674283"/>
                <a:ext cx="97746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103130" y="3984093"/>
                <a:ext cx="96493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114408" y="5546056"/>
                <a:ext cx="96494" cy="1129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091851" y="4769915"/>
                <a:ext cx="96494" cy="11456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085585" y="4590806"/>
                <a:ext cx="97746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1106889" y="5759051"/>
                <a:ext cx="97746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101876" y="5000660"/>
                <a:ext cx="96494" cy="11456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105636" y="5310471"/>
                <a:ext cx="96493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1098117" y="2902983"/>
                <a:ext cx="95240" cy="112952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1075560" y="2126842"/>
                <a:ext cx="95240" cy="11295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099370" y="3088546"/>
                <a:ext cx="97746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1085585" y="2355973"/>
                <a:ext cx="96493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089344" y="2667398"/>
                <a:ext cx="96494" cy="11295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164" name="Oval 163"/>
            <p:cNvSpPr/>
            <p:nvPr/>
          </p:nvSpPr>
          <p:spPr>
            <a:xfrm>
              <a:off x="1238915" y="1705619"/>
              <a:ext cx="95658" cy="11261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1048910" y="1108146"/>
              <a:ext cx="96968" cy="11261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>
              <a:off x="1261192" y="1103454"/>
              <a:ext cx="96968" cy="11417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" name="Trapezoid 5"/>
          <p:cNvSpPr/>
          <p:nvPr/>
        </p:nvSpPr>
        <p:spPr>
          <a:xfrm rot="16200000">
            <a:off x="1127125" y="3813175"/>
            <a:ext cx="1150937" cy="865187"/>
          </a:xfrm>
          <a:prstGeom prst="trapezoid">
            <a:avLst>
              <a:gd name="adj" fmla="val 70508"/>
            </a:avLst>
          </a:pr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Direct Access Storage 6"/>
          <p:cNvSpPr/>
          <p:nvPr/>
        </p:nvSpPr>
        <p:spPr>
          <a:xfrm>
            <a:off x="1914525" y="3446462"/>
            <a:ext cx="441325" cy="1597025"/>
          </a:xfrm>
          <a:prstGeom prst="flowChartMagneticDrum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Trapezoid 7"/>
          <p:cNvSpPr/>
          <p:nvPr/>
        </p:nvSpPr>
        <p:spPr>
          <a:xfrm rot="5400000">
            <a:off x="3431381" y="2512219"/>
            <a:ext cx="1150937" cy="3467100"/>
          </a:xfrm>
          <a:prstGeom prst="trapezoid">
            <a:avLst>
              <a:gd name="adj" fmla="val 70508"/>
            </a:avLst>
          </a:prstGeom>
          <a:solidFill>
            <a:schemeClr val="accent3">
              <a:lumMod val="60000"/>
              <a:lumOff val="40000"/>
              <a:alpha val="5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16162" y="3689350"/>
            <a:ext cx="1651000" cy="287337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8" idx="3"/>
          </p:cNvCxnSpPr>
          <p:nvPr/>
        </p:nvCxnSpPr>
        <p:spPr>
          <a:xfrm flipV="1">
            <a:off x="2263775" y="4532312"/>
            <a:ext cx="1743075" cy="277813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73300" y="4267200"/>
            <a:ext cx="1743075" cy="0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79525" y="4254500"/>
            <a:ext cx="600075" cy="420687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73175" y="3852862"/>
            <a:ext cx="641350" cy="382588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279525" y="4248150"/>
            <a:ext cx="573087" cy="6350"/>
          </a:xfrm>
          <a:prstGeom prst="straightConnector1">
            <a:avLst/>
          </a:prstGeom>
          <a:ln>
            <a:solidFill>
              <a:srgbClr val="1F32A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9212" y="4062412"/>
            <a:ext cx="1031875" cy="312738"/>
          </a:xfrm>
          <a:prstGeom prst="rightArrow">
            <a:avLst/>
          </a:prstGeom>
          <a:solidFill>
            <a:srgbClr val="1F32A2"/>
          </a:solidFill>
          <a:ln>
            <a:solidFill>
              <a:srgbClr val="1F32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519" name="TextBox 16"/>
          <p:cNvSpPr txBox="1">
            <a:spLocks noChangeArrowheads="1"/>
          </p:cNvSpPr>
          <p:nvPr/>
        </p:nvSpPr>
        <p:spPr bwMode="auto">
          <a:xfrm>
            <a:off x="122237" y="3776662"/>
            <a:ext cx="700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Laser</a:t>
            </a:r>
          </a:p>
        </p:txBody>
      </p:sp>
      <p:sp>
        <p:nvSpPr>
          <p:cNvPr id="21520" name="TextBox 17"/>
          <p:cNvSpPr txBox="1">
            <a:spLocks noChangeArrowheads="1"/>
          </p:cNvSpPr>
          <p:nvPr/>
        </p:nvSpPr>
        <p:spPr bwMode="auto">
          <a:xfrm>
            <a:off x="1822450" y="2946400"/>
            <a:ext cx="2214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Microscope Objective</a:t>
            </a:r>
          </a:p>
        </p:txBody>
      </p:sp>
      <p:sp>
        <p:nvSpPr>
          <p:cNvPr id="21521" name="TextBox 18"/>
          <p:cNvSpPr txBox="1">
            <a:spLocks noChangeArrowheads="1"/>
          </p:cNvSpPr>
          <p:nvPr/>
        </p:nvSpPr>
        <p:spPr bwMode="auto">
          <a:xfrm>
            <a:off x="4433887" y="3675062"/>
            <a:ext cx="1079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Pine Hole</a:t>
            </a:r>
          </a:p>
        </p:txBody>
      </p:sp>
      <p:sp>
        <p:nvSpPr>
          <p:cNvPr id="21522" name="TextBox 19"/>
          <p:cNvSpPr txBox="1">
            <a:spLocks noChangeArrowheads="1"/>
          </p:cNvSpPr>
          <p:nvPr/>
        </p:nvSpPr>
        <p:spPr bwMode="auto">
          <a:xfrm>
            <a:off x="6154737" y="3608387"/>
            <a:ext cx="608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Lens</a:t>
            </a:r>
          </a:p>
        </p:txBody>
      </p:sp>
      <p:sp>
        <p:nvSpPr>
          <p:cNvPr id="21523" name="TextBox 20"/>
          <p:cNvSpPr txBox="1">
            <a:spLocks noChangeArrowheads="1"/>
          </p:cNvSpPr>
          <p:nvPr/>
        </p:nvSpPr>
        <p:spPr bwMode="auto">
          <a:xfrm>
            <a:off x="1985962" y="1865312"/>
            <a:ext cx="80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Nozzle</a:t>
            </a:r>
          </a:p>
        </p:txBody>
      </p:sp>
      <p:grpSp>
        <p:nvGrpSpPr>
          <p:cNvPr id="21524" name="Group 151"/>
          <p:cNvGrpSpPr>
            <a:grpSpLocks/>
          </p:cNvGrpSpPr>
          <p:nvPr/>
        </p:nvGrpSpPr>
        <p:grpSpPr bwMode="auto">
          <a:xfrm>
            <a:off x="444500" y="1171575"/>
            <a:ext cx="1501775" cy="1716087"/>
            <a:chOff x="565720" y="446692"/>
            <a:chExt cx="1158974" cy="1714946"/>
          </a:xfrm>
        </p:grpSpPr>
        <p:cxnSp>
          <p:nvCxnSpPr>
            <p:cNvPr id="24" name="Straight Connector 23"/>
            <p:cNvCxnSpPr/>
            <p:nvPr/>
          </p:nvCxnSpPr>
          <p:spPr>
            <a:xfrm rot="5400000">
              <a:off x="148265" y="873666"/>
              <a:ext cx="847161" cy="1225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1290810" y="863424"/>
              <a:ext cx="840816" cy="7351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1111452" y="1548396"/>
              <a:ext cx="904273" cy="32221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290050" y="1574785"/>
              <a:ext cx="866199" cy="307508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6524625" y="4062412"/>
            <a:ext cx="1457325" cy="455613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35"/>
          <p:cNvSpPr/>
          <p:nvPr/>
        </p:nvSpPr>
        <p:spPr>
          <a:xfrm rot="16200000">
            <a:off x="6609556" y="3440906"/>
            <a:ext cx="787400" cy="455612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5400000">
            <a:off x="6756400" y="4052887"/>
            <a:ext cx="654050" cy="438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rot="16200000">
            <a:off x="7119937" y="4683125"/>
            <a:ext cx="787400" cy="457200"/>
          </a:xfrm>
          <a:prstGeom prst="rect">
            <a:avLst/>
          </a:prstGeom>
          <a:solidFill>
            <a:schemeClr val="accent3">
              <a:lumMod val="60000"/>
              <a:lumOff val="40000"/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7296149" y="4037013"/>
            <a:ext cx="600075" cy="46990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530" name="Group 13"/>
          <p:cNvGrpSpPr>
            <a:grpSpLocks/>
          </p:cNvGrpSpPr>
          <p:nvPr/>
        </p:nvGrpSpPr>
        <p:grpSpPr bwMode="auto">
          <a:xfrm rot="7485049">
            <a:off x="6542087" y="2557463"/>
            <a:ext cx="854075" cy="704850"/>
            <a:chOff x="312860" y="3823271"/>
            <a:chExt cx="915009" cy="660169"/>
          </a:xfrm>
        </p:grpSpPr>
        <p:sp>
          <p:nvSpPr>
            <p:cNvPr id="44" name="Direct Access Storage 43"/>
            <p:cNvSpPr/>
            <p:nvPr/>
          </p:nvSpPr>
          <p:spPr>
            <a:xfrm rot="8831086">
              <a:off x="563000" y="3852592"/>
              <a:ext cx="668399" cy="438626"/>
            </a:xfrm>
            <a:prstGeom prst="flowChartMagneticDrum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Direct Access Storage 44"/>
            <p:cNvSpPr/>
            <p:nvPr/>
          </p:nvSpPr>
          <p:spPr>
            <a:xfrm rot="8885111">
              <a:off x="317012" y="3973669"/>
              <a:ext cx="511928" cy="542707"/>
            </a:xfrm>
            <a:prstGeom prst="flowChartMagneticDrum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1000">
                  <a:schemeClr val="bg1">
                    <a:lumMod val="50000"/>
                  </a:schemeClr>
                </a:gs>
              </a:gsLst>
            </a:gra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1531" name="Group 13"/>
          <p:cNvGrpSpPr>
            <a:grpSpLocks/>
          </p:cNvGrpSpPr>
          <p:nvPr/>
        </p:nvGrpSpPr>
        <p:grpSpPr bwMode="auto">
          <a:xfrm rot="-3439694">
            <a:off x="7123906" y="5320506"/>
            <a:ext cx="854075" cy="706437"/>
            <a:chOff x="312860" y="3823271"/>
            <a:chExt cx="915009" cy="660169"/>
          </a:xfrm>
        </p:grpSpPr>
        <p:sp>
          <p:nvSpPr>
            <p:cNvPr id="47" name="Direct Access Storage 46"/>
            <p:cNvSpPr/>
            <p:nvPr/>
          </p:nvSpPr>
          <p:spPr>
            <a:xfrm rot="8831086">
              <a:off x="575815" y="3807071"/>
              <a:ext cx="668398" cy="437641"/>
            </a:xfrm>
            <a:prstGeom prst="flowChartMagneticDrum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8" name="Direct Access Storage 47"/>
            <p:cNvSpPr/>
            <p:nvPr/>
          </p:nvSpPr>
          <p:spPr>
            <a:xfrm rot="8885111">
              <a:off x="335575" y="3917575"/>
              <a:ext cx="511929" cy="542971"/>
            </a:xfrm>
            <a:prstGeom prst="flowChartMagneticDrum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1000">
                  <a:schemeClr val="bg1">
                    <a:lumMod val="50000"/>
                  </a:schemeClr>
                </a:gs>
              </a:gsLst>
            </a:gra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 rot="5400000">
            <a:off x="4999831" y="4253706"/>
            <a:ext cx="1154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rapezoid 32"/>
          <p:cNvSpPr/>
          <p:nvPr/>
        </p:nvSpPr>
        <p:spPr>
          <a:xfrm rot="16200000">
            <a:off x="5687219" y="3820318"/>
            <a:ext cx="420688" cy="866775"/>
          </a:xfrm>
          <a:prstGeom prst="trapezoid">
            <a:avLst>
              <a:gd name="adj" fmla="val 70508"/>
            </a:avLst>
          </a:prstGeom>
          <a:solidFill>
            <a:schemeClr val="accent3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9" name="Group 171"/>
          <p:cNvGrpSpPr>
            <a:grpSpLocks/>
          </p:cNvGrpSpPr>
          <p:nvPr/>
        </p:nvGrpSpPr>
        <p:grpSpPr bwMode="auto">
          <a:xfrm>
            <a:off x="5405437" y="1900237"/>
            <a:ext cx="706438" cy="4678363"/>
            <a:chOff x="5356601" y="1174086"/>
            <a:chExt cx="706678" cy="4679476"/>
          </a:xfrm>
        </p:grpSpPr>
        <p:grpSp>
          <p:nvGrpSpPr>
            <p:cNvPr id="21540" name="Group 49"/>
            <p:cNvGrpSpPr>
              <a:grpSpLocks/>
            </p:cNvGrpSpPr>
            <p:nvPr/>
          </p:nvGrpSpPr>
          <p:grpSpPr bwMode="auto">
            <a:xfrm>
              <a:off x="5481417" y="1174086"/>
              <a:ext cx="449261" cy="4679476"/>
              <a:chOff x="5481417" y="1174086"/>
              <a:chExt cx="449261" cy="4679476"/>
            </a:xfrm>
          </p:grpSpPr>
          <p:sp>
            <p:nvSpPr>
              <p:cNvPr id="21547" name="TextBox 50"/>
              <p:cNvSpPr txBox="1">
                <a:spLocks noChangeArrowheads="1"/>
              </p:cNvSpPr>
              <p:nvPr/>
            </p:nvSpPr>
            <p:spPr bwMode="auto">
              <a:xfrm>
                <a:off x="5481417" y="1174086"/>
                <a:ext cx="44367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/>
                  <a:t>d1</a:t>
                </a:r>
              </a:p>
            </p:txBody>
          </p:sp>
          <p:sp>
            <p:nvSpPr>
              <p:cNvPr id="21548" name="TextBox 51"/>
              <p:cNvSpPr txBox="1">
                <a:spLocks noChangeArrowheads="1"/>
              </p:cNvSpPr>
              <p:nvPr/>
            </p:nvSpPr>
            <p:spPr bwMode="auto">
              <a:xfrm>
                <a:off x="5487002" y="5484230"/>
                <a:ext cx="44367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/>
                  <a:t>d2</a:t>
                </a:r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rot="5400000">
                <a:off x="5501133" y="3103342"/>
                <a:ext cx="416024" cy="317608"/>
              </a:xfrm>
              <a:prstGeom prst="rt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54" name="Right Triangle 53"/>
              <p:cNvSpPr/>
              <p:nvPr/>
            </p:nvSpPr>
            <p:spPr>
              <a:xfrm rot="16200000" flipV="1">
                <a:off x="5499545" y="3603522"/>
                <a:ext cx="396969" cy="320784"/>
              </a:xfrm>
              <a:prstGeom prst="rt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16200000">
                <a:off x="5322498" y="2495978"/>
                <a:ext cx="787587" cy="32237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63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6200000">
                <a:off x="5317735" y="4218826"/>
                <a:ext cx="787587" cy="29378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  <a:alpha val="63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grpSp>
          <p:nvGrpSpPr>
            <p:cNvPr id="21541" name="Group 45"/>
            <p:cNvGrpSpPr>
              <a:grpSpLocks/>
            </p:cNvGrpSpPr>
            <p:nvPr/>
          </p:nvGrpSpPr>
          <p:grpSpPr bwMode="auto">
            <a:xfrm rot="-3448910">
              <a:off x="5343846" y="4747245"/>
              <a:ext cx="832851" cy="606015"/>
              <a:chOff x="335381" y="3823271"/>
              <a:chExt cx="892488" cy="717867"/>
            </a:xfrm>
          </p:grpSpPr>
          <p:sp>
            <p:nvSpPr>
              <p:cNvPr id="58" name="Direct Access Storage 57"/>
              <p:cNvSpPr/>
              <p:nvPr/>
            </p:nvSpPr>
            <p:spPr>
              <a:xfrm rot="8831086">
                <a:off x="569146" y="3798988"/>
                <a:ext cx="660213" cy="445830"/>
              </a:xfrm>
              <a:prstGeom prst="flowChartMagneticDrum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59" name="Direct Access Storage 58"/>
              <p:cNvSpPr/>
              <p:nvPr/>
            </p:nvSpPr>
            <p:spPr>
              <a:xfrm rot="8885111">
                <a:off x="356793" y="3916668"/>
                <a:ext cx="508772" cy="607610"/>
              </a:xfrm>
              <a:prstGeom prst="flowChartMagneticDrum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>
                      <a:lumMod val="50000"/>
                    </a:schemeClr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  <p:grpSp>
          <p:nvGrpSpPr>
            <p:cNvPr id="21542" name="Group 45"/>
            <p:cNvGrpSpPr>
              <a:grpSpLocks/>
            </p:cNvGrpSpPr>
            <p:nvPr/>
          </p:nvGrpSpPr>
          <p:grpSpPr bwMode="auto">
            <a:xfrm rot="7351090">
              <a:off x="5243182" y="1649494"/>
              <a:ext cx="832851" cy="606014"/>
              <a:chOff x="335381" y="3823271"/>
              <a:chExt cx="892488" cy="717867"/>
            </a:xfrm>
          </p:grpSpPr>
          <p:sp>
            <p:nvSpPr>
              <p:cNvPr id="61" name="Direct Access Storage 60"/>
              <p:cNvSpPr/>
              <p:nvPr/>
            </p:nvSpPr>
            <p:spPr>
              <a:xfrm rot="8831086">
                <a:off x="560116" y="3853647"/>
                <a:ext cx="655107" cy="442070"/>
              </a:xfrm>
              <a:prstGeom prst="flowChartMagneticDrum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62" name="Direct Access Storage 61"/>
              <p:cNvSpPr/>
              <p:nvPr/>
            </p:nvSpPr>
            <p:spPr>
              <a:xfrm rot="8885111">
                <a:off x="335267" y="3947611"/>
                <a:ext cx="512175" cy="598205"/>
              </a:xfrm>
              <a:prstGeom prst="flowChartMagneticDrum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51000">
                    <a:schemeClr val="bg1">
                      <a:lumMod val="50000"/>
                    </a:schemeClr>
                  </a:gs>
                </a:gsLst>
              </a:gradFill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  <p:sp>
        <p:nvSpPr>
          <p:cNvPr id="21535" name="TextBox 62"/>
          <p:cNvSpPr txBox="1">
            <a:spLocks noChangeArrowheads="1"/>
          </p:cNvSpPr>
          <p:nvPr/>
        </p:nvSpPr>
        <p:spPr bwMode="auto">
          <a:xfrm>
            <a:off x="6567487" y="1836737"/>
            <a:ext cx="17478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FSC </a:t>
            </a:r>
          </a:p>
          <a:p>
            <a:pPr eaLnBrk="1" hangingPunct="1"/>
            <a:r>
              <a:rPr lang="en-US" sz="1600"/>
              <a:t>(Forward scatter)</a:t>
            </a:r>
          </a:p>
        </p:txBody>
      </p:sp>
      <p:sp>
        <p:nvSpPr>
          <p:cNvPr id="21536" name="TextBox 63"/>
          <p:cNvSpPr txBox="1">
            <a:spLocks noChangeArrowheads="1"/>
          </p:cNvSpPr>
          <p:nvPr/>
        </p:nvSpPr>
        <p:spPr bwMode="auto">
          <a:xfrm>
            <a:off x="6918325" y="6103937"/>
            <a:ext cx="1390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Orange fluo</a:t>
            </a:r>
          </a:p>
        </p:txBody>
      </p:sp>
      <p:sp>
        <p:nvSpPr>
          <p:cNvPr id="21537" name="TextBox 64"/>
          <p:cNvSpPr txBox="1">
            <a:spLocks noChangeArrowheads="1"/>
          </p:cNvSpPr>
          <p:nvPr/>
        </p:nvSpPr>
        <p:spPr bwMode="auto">
          <a:xfrm>
            <a:off x="7794625" y="3571875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Red fluo</a:t>
            </a:r>
          </a:p>
        </p:txBody>
      </p:sp>
      <p:sp>
        <p:nvSpPr>
          <p:cNvPr id="34" name="Direct Access Storage 33"/>
          <p:cNvSpPr/>
          <p:nvPr/>
        </p:nvSpPr>
        <p:spPr>
          <a:xfrm>
            <a:off x="6330950" y="3970337"/>
            <a:ext cx="214312" cy="576263"/>
          </a:xfrm>
          <a:prstGeom prst="flowChartMagneticDrum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6" name="Title 1"/>
          <p:cNvSpPr>
            <a:spLocks noGrp="1"/>
          </p:cNvSpPr>
          <p:nvPr>
            <p:ph type="title" idx="4294967295"/>
          </p:nvPr>
        </p:nvSpPr>
        <p:spPr>
          <a:xfrm>
            <a:off x="732631" y="152400"/>
            <a:ext cx="5812631" cy="728663"/>
          </a:xfrm>
        </p:spPr>
        <p:txBody>
          <a:bodyPr/>
          <a:lstStyle/>
          <a:p>
            <a:pPr algn="l" eaLnBrk="1" hangingPunct="1"/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EX: SeaFlow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382"/>
            <a:ext cx="818416" cy="1027113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162800" y="1019300"/>
            <a:ext cx="9641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Francois Ribalet</a:t>
            </a:r>
          </a:p>
        </p:txBody>
      </p:sp>
      <p:pic>
        <p:nvPicPr>
          <p:cNvPr id="2" name="Picture 1" descr="Screen Shot 2013-05-07 at 2.24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18381"/>
            <a:ext cx="828131" cy="1068953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172200" y="1037140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Jarred Swalwell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187" y="13369"/>
            <a:ext cx="734213" cy="1037140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8126994" y="1026696"/>
            <a:ext cx="11033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Ginger Armbrust</a:t>
            </a:r>
          </a:p>
        </p:txBody>
      </p:sp>
    </p:spTree>
    <p:extLst>
      <p:ext uri="{BB962C8B-B14F-4D97-AF65-F5344CB8AC3E}">
        <p14:creationId xmlns:p14="http://schemas.microsoft.com/office/powerpoint/2010/main" val="308519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192088"/>
            <a:ext cx="7726363" cy="1050925"/>
          </a:xfrm>
        </p:spPr>
        <p:txBody>
          <a:bodyPr/>
          <a:lstStyle/>
          <a:p>
            <a:pPr algn="l"/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Ex: SeaFlow</a:t>
            </a:r>
          </a:p>
        </p:txBody>
      </p:sp>
      <p:grpSp>
        <p:nvGrpSpPr>
          <p:cNvPr id="27651" name="Group 32"/>
          <p:cNvGrpSpPr>
            <a:grpSpLocks/>
          </p:cNvGrpSpPr>
          <p:nvPr/>
        </p:nvGrpSpPr>
        <p:grpSpPr bwMode="auto">
          <a:xfrm>
            <a:off x="533400" y="1973262"/>
            <a:ext cx="8051800" cy="3055938"/>
            <a:chOff x="372535" y="2937938"/>
            <a:chExt cx="8398934" cy="3556000"/>
          </a:xfrm>
        </p:grpSpPr>
        <p:sp>
          <p:nvSpPr>
            <p:cNvPr id="27" name="Rectangle 26"/>
            <p:cNvSpPr/>
            <p:nvPr/>
          </p:nvSpPr>
          <p:spPr>
            <a:xfrm>
              <a:off x="372535" y="2937938"/>
              <a:ext cx="8398934" cy="355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27654" name="Group 3"/>
            <p:cNvGrpSpPr>
              <a:grpSpLocks/>
            </p:cNvGrpSpPr>
            <p:nvPr/>
          </p:nvGrpSpPr>
          <p:grpSpPr bwMode="auto">
            <a:xfrm>
              <a:off x="372674" y="3083987"/>
              <a:ext cx="8264808" cy="3299893"/>
              <a:chOff x="242525" y="400050"/>
              <a:chExt cx="8264808" cy="3299893"/>
            </a:xfrm>
          </p:grpSpPr>
          <p:pic>
            <p:nvPicPr>
              <p:cNvPr id="27658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94" t="10344" r="11540" b="13979"/>
              <a:stretch>
                <a:fillRect/>
              </a:stretch>
            </p:blipFill>
            <p:spPr bwMode="auto">
              <a:xfrm>
                <a:off x="635000" y="575732"/>
                <a:ext cx="2997200" cy="2658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7659" name="Group 6"/>
              <p:cNvGrpSpPr>
                <a:grpSpLocks/>
              </p:cNvGrpSpPr>
              <p:nvPr/>
            </p:nvGrpSpPr>
            <p:grpSpPr bwMode="auto">
              <a:xfrm>
                <a:off x="242525" y="400050"/>
                <a:ext cx="3383325" cy="3264642"/>
                <a:chOff x="217125" y="1238250"/>
                <a:chExt cx="3383325" cy="3264642"/>
              </a:xfrm>
            </p:grpSpPr>
            <p:sp>
              <p:nvSpPr>
                <p:cNvPr id="27677" name="TextBox 23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-433417" y="2530780"/>
                  <a:ext cx="1686340" cy="3852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800"/>
                    <a:t>d1 / FSC</a:t>
                  </a:r>
                </a:p>
              </p:txBody>
            </p:sp>
            <p:sp>
              <p:nvSpPr>
                <p:cNvPr id="27678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1213768" y="4073199"/>
                  <a:ext cx="1916164" cy="4296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800"/>
                    <a:t>d2 / FSC</a:t>
                  </a:r>
                </a:p>
              </p:txBody>
            </p:sp>
            <p:sp>
              <p:nvSpPr>
                <p:cNvPr id="26" name="Rectangle 10"/>
                <p:cNvSpPr/>
                <p:nvPr/>
              </p:nvSpPr>
              <p:spPr>
                <a:xfrm>
                  <a:off x="602820" y="1238136"/>
                  <a:ext cx="2997253" cy="28448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7" name="Right Arrow 6"/>
              <p:cNvSpPr/>
              <p:nvPr/>
            </p:nvSpPr>
            <p:spPr>
              <a:xfrm>
                <a:off x="3771196" y="1676401"/>
                <a:ext cx="1106169" cy="393470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27661" name="Group 42"/>
              <p:cNvGrpSpPr>
                <a:grpSpLocks/>
              </p:cNvGrpSpPr>
              <p:nvPr/>
            </p:nvGrpSpPr>
            <p:grpSpPr bwMode="auto">
              <a:xfrm>
                <a:off x="4938756" y="425450"/>
                <a:ext cx="3568577" cy="3274493"/>
                <a:chOff x="4938756" y="425450"/>
                <a:chExt cx="3568577" cy="3274493"/>
              </a:xfrm>
            </p:grpSpPr>
            <p:grpSp>
              <p:nvGrpSpPr>
                <p:cNvPr id="27662" name="Group 24"/>
                <p:cNvGrpSpPr>
                  <a:grpSpLocks/>
                </p:cNvGrpSpPr>
                <p:nvPr/>
              </p:nvGrpSpPr>
              <p:grpSpPr bwMode="auto">
                <a:xfrm>
                  <a:off x="4938756" y="425450"/>
                  <a:ext cx="3568577" cy="3274493"/>
                  <a:chOff x="4849856" y="857250"/>
                  <a:chExt cx="3568577" cy="3274493"/>
                </a:xfrm>
              </p:grpSpPr>
              <p:pic>
                <p:nvPicPr>
                  <p:cNvPr id="27665" name="Picture 1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045" t="9970" r="4652" b="14684"/>
                  <a:stretch>
                    <a:fillRect/>
                  </a:stretch>
                </p:blipFill>
                <p:spPr bwMode="auto">
                  <a:xfrm>
                    <a:off x="5372100" y="1168400"/>
                    <a:ext cx="2921000" cy="2362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27666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4849856" y="857250"/>
                    <a:ext cx="3347994" cy="3274493"/>
                    <a:chOff x="252456" y="1238250"/>
                    <a:chExt cx="3347994" cy="3274493"/>
                  </a:xfrm>
                </p:grpSpPr>
                <p:sp>
                  <p:nvSpPr>
                    <p:cNvPr id="27674" name="TextBox 20"/>
                    <p:cNvSpPr txBox="1">
                      <a:spLocks noChangeArrowheads="1"/>
                    </p:cNvSpPr>
                    <p:nvPr/>
                  </p:nvSpPr>
                  <p:spPr bwMode="auto">
                    <a:xfrm rot="-5400000">
                      <a:off x="-805306" y="2440998"/>
                      <a:ext cx="2500779" cy="3852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eaLnBrk="1" hangingPunct="1"/>
                      <a:r>
                        <a:rPr lang="en-US" sz="1800"/>
                        <a:t>RED fluorescence</a:t>
                      </a:r>
                    </a:p>
                  </p:txBody>
                </p:sp>
                <p:sp>
                  <p:nvSpPr>
                    <p:cNvPr id="27675" name="Text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67311" y="4083050"/>
                      <a:ext cx="991066" cy="42969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  <a:cs typeface="ＭＳ Ｐゴシック" charset="0"/>
                        </a:defRPr>
                      </a:lvl1pPr>
                      <a:lvl2pPr marL="37931725" indent="-37474525"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2pPr>
                      <a:lvl3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3pPr>
                      <a:lvl4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4pPr>
                      <a:lvl5pPr eaLnBrk="0" hangingPunct="0"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5pPr>
                      <a:lvl6pPr marL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6pPr>
                      <a:lvl7pPr marL="9144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7pPr>
                      <a:lvl8pPr marL="1371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8pPr>
                      <a:lvl9pPr marL="18288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0"/>
                        </a:defRPr>
                      </a:lvl9pPr>
                    </a:lstStyle>
                    <a:p>
                      <a:pPr eaLnBrk="1" hangingPunct="1"/>
                      <a:r>
                        <a:rPr lang="en-US" sz="1800"/>
                        <a:t>FSC</a:t>
                      </a:r>
                    </a:p>
                  </p:txBody>
                </p:sp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603395" y="1238598"/>
                      <a:ext cx="2997254" cy="284295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14" name="Oval 13"/>
                  <p:cNvSpPr/>
                  <p:nvPr/>
                </p:nvSpPr>
                <p:spPr>
                  <a:xfrm rot="18728037">
                    <a:off x="6985606" y="1352872"/>
                    <a:ext cx="980902" cy="659065"/>
                  </a:xfrm>
                  <a:prstGeom prst="ellipse">
                    <a:avLst/>
                  </a:prstGeom>
                  <a:solidFill>
                    <a:srgbClr val="008000">
                      <a:alpha val="24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668" name="Text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45100" y="2178050"/>
                    <a:ext cx="1402284" cy="358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400"/>
                      <a:t>Picoplankton </a:t>
                    </a:r>
                  </a:p>
                </p:txBody>
              </p:sp>
              <p:sp>
                <p:nvSpPr>
                  <p:cNvPr id="27669" name="Text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51600" y="1079499"/>
                    <a:ext cx="1609222" cy="358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400"/>
                      <a:t>Nanoplankton </a:t>
                    </a:r>
                  </a:p>
                </p:txBody>
              </p:sp>
              <p:pic>
                <p:nvPicPr>
                  <p:cNvPr id="27670" name="Picture 16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9092" t="27007" r="41824" b="65935"/>
                  <a:stretch>
                    <a:fillRect/>
                  </a:stretch>
                </p:blipFill>
                <p:spPr bwMode="auto">
                  <a:xfrm>
                    <a:off x="7023100" y="2374900"/>
                    <a:ext cx="317500" cy="2413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" name="Oval 17"/>
                  <p:cNvSpPr/>
                  <p:nvPr/>
                </p:nvSpPr>
                <p:spPr>
                  <a:xfrm rot="18728037">
                    <a:off x="6083947" y="2286573"/>
                    <a:ext cx="980901" cy="657409"/>
                  </a:xfrm>
                  <a:prstGeom prst="ellipse">
                    <a:avLst/>
                  </a:prstGeom>
                  <a:solidFill>
                    <a:srgbClr val="FF0000">
                      <a:alpha val="24000"/>
                    </a:srgb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19" name="Oval 18"/>
                  <p:cNvSpPr/>
                  <p:nvPr/>
                </p:nvSpPr>
                <p:spPr>
                  <a:xfrm>
                    <a:off x="7052137" y="2337262"/>
                    <a:ext cx="304693" cy="269702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  <a:alpha val="48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  <p:sp>
                <p:nvSpPr>
                  <p:cNvPr id="27673" name="Text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281331" y="2269064"/>
                    <a:ext cx="1137102" cy="3580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37931725" indent="-37474525"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eaLnBrk="0" hangingPunct="0"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1400"/>
                      <a:t>IS</a:t>
                    </a:r>
                  </a:p>
                </p:txBody>
              </p:sp>
            </p:grpSp>
            <p:sp>
              <p:nvSpPr>
                <p:cNvPr id="10" name="Oval 9"/>
                <p:cNvSpPr/>
                <p:nvPr/>
              </p:nvSpPr>
              <p:spPr>
                <a:xfrm>
                  <a:off x="6925765" y="1561870"/>
                  <a:ext cx="402393" cy="347287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48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7664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626100" y="1282700"/>
                  <a:ext cx="1544751" cy="3580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37931725" indent="-37474525"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eaLnBrk="0" hangingPunct="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1400"/>
                    <a:t>Ultraplankton </a:t>
                  </a:r>
                </a:p>
              </p:txBody>
            </p:sp>
          </p:grpSp>
        </p:grpSp>
        <p:pic>
          <p:nvPicPr>
            <p:cNvPr id="27655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1" t="65979" r="21553" b="19547"/>
            <a:stretch>
              <a:fillRect/>
            </a:stretch>
          </p:blipFill>
          <p:spPr bwMode="auto">
            <a:xfrm>
              <a:off x="5692231" y="5182685"/>
              <a:ext cx="793235" cy="55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/>
            <p:nvPr/>
          </p:nvSpPr>
          <p:spPr>
            <a:xfrm>
              <a:off x="5641740" y="5147276"/>
              <a:ext cx="793195" cy="596670"/>
            </a:xfrm>
            <a:prstGeom prst="ellipse">
              <a:avLst/>
            </a:prstGeom>
            <a:solidFill>
              <a:schemeClr val="accent6">
                <a:lumMod val="75000"/>
                <a:alpha val="48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657" name="TextBox 30"/>
            <p:cNvSpPr txBox="1">
              <a:spLocks noChangeArrowheads="1"/>
            </p:cNvSpPr>
            <p:nvPr/>
          </p:nvSpPr>
          <p:spPr bwMode="auto">
            <a:xfrm>
              <a:off x="5658882" y="5564720"/>
              <a:ext cx="1891000" cy="358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Prochlorococcus</a:t>
              </a:r>
            </a:p>
          </p:txBody>
        </p:sp>
      </p:grpSp>
      <p:sp>
        <p:nvSpPr>
          <p:cNvPr id="27652" name="Content Placeholder 2"/>
          <p:cNvSpPr txBox="1">
            <a:spLocks/>
          </p:cNvSpPr>
          <p:nvPr/>
        </p:nvSpPr>
        <p:spPr bwMode="auto">
          <a:xfrm>
            <a:off x="556261" y="5029200"/>
            <a:ext cx="7858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91440"/>
          <a:lstStyle>
            <a:lvl1pPr marL="265113" indent="-2651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2313" indent="-2651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 charset="0"/>
              <a:buChar char=""/>
            </a:pPr>
            <a:r>
              <a:rPr lang="en-US" sz="1600">
                <a:latin typeface="Verdana" charset="0"/>
              </a:rPr>
              <a:t>Continuous observations of various phytoplankton groups from 1-20 </a:t>
            </a:r>
            <a:r>
              <a:rPr lang="en-US" sz="1600">
                <a:latin typeface="Symbol" charset="0"/>
                <a:cs typeface="Symbol" charset="0"/>
              </a:rPr>
              <a:t>m</a:t>
            </a:r>
            <a:r>
              <a:rPr lang="en-US" sz="1600">
                <a:latin typeface="Verdana" charset="0"/>
              </a:rPr>
              <a:t>m in size</a:t>
            </a:r>
          </a:p>
          <a:p>
            <a:pPr lvl="1" defTabSz="914400" eaLnBrk="1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 charset="0"/>
              <a:buChar char=""/>
            </a:pPr>
            <a:r>
              <a:rPr lang="en-US" sz="1200">
                <a:latin typeface="Verdana" charset="0"/>
              </a:rPr>
              <a:t>Based on RED fluo: </a:t>
            </a:r>
            <a:r>
              <a:rPr lang="en-US" sz="1200" i="1">
                <a:latin typeface="Verdana" charset="0"/>
              </a:rPr>
              <a:t>Prochlorococcus</a:t>
            </a:r>
            <a:r>
              <a:rPr lang="en-US" sz="1200">
                <a:latin typeface="Verdana" charset="0"/>
              </a:rPr>
              <a:t>, Pico-, Ultra- and Nanoplankton</a:t>
            </a:r>
          </a:p>
          <a:p>
            <a:pPr lvl="1" defTabSz="914400" eaLnBrk="1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 charset="0"/>
              <a:buChar char=""/>
            </a:pPr>
            <a:r>
              <a:rPr lang="en-US" sz="1200">
                <a:latin typeface="Verdana" charset="0"/>
              </a:rPr>
              <a:t>Based on ORANGE fluo: </a:t>
            </a:r>
            <a:r>
              <a:rPr lang="en-US" sz="1200" i="1">
                <a:latin typeface="Verdana" charset="0"/>
              </a:rPr>
              <a:t>Synechococcus, </a:t>
            </a:r>
            <a:r>
              <a:rPr lang="en-US" sz="1200">
                <a:latin typeface="Verdana" charset="0"/>
              </a:rPr>
              <a:t>Cryptophytes</a:t>
            </a:r>
          </a:p>
          <a:p>
            <a:pPr lvl="1" defTabSz="914400" eaLnBrk="1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 charset="0"/>
              <a:buChar char=""/>
            </a:pPr>
            <a:r>
              <a:rPr lang="en-US" sz="1200">
                <a:latin typeface="Verdana" charset="0"/>
              </a:rPr>
              <a:t>Based on FSC: Coccolithophores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63564" y="-21087"/>
            <a:ext cx="3180436" cy="1625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18382"/>
            <a:ext cx="818416" cy="102711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62800" y="1036762"/>
            <a:ext cx="9641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Francois Ribalet</a:t>
            </a:r>
          </a:p>
        </p:txBody>
      </p:sp>
      <p:pic>
        <p:nvPicPr>
          <p:cNvPr id="35" name="Picture 34" descr="Screen Shot 2013-05-07 at 2.24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18381"/>
            <a:ext cx="828131" cy="10689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172200" y="1054602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Jarred Swalwell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1187" y="13369"/>
            <a:ext cx="734213" cy="103714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126994" y="1044158"/>
            <a:ext cx="11033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Ginger Armbrust</a:t>
            </a:r>
          </a:p>
        </p:txBody>
      </p:sp>
    </p:spTree>
    <p:extLst>
      <p:ext uri="{BB962C8B-B14F-4D97-AF65-F5344CB8AC3E}">
        <p14:creationId xmlns:p14="http://schemas.microsoft.com/office/powerpoint/2010/main" val="148507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88938" y="1633538"/>
            <a:ext cx="5783262" cy="4302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675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1981200"/>
            <a:ext cx="2573337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60375"/>
            <a:ext cx="3332162" cy="1050925"/>
          </a:xfrm>
        </p:spPr>
        <p:txBody>
          <a:bodyPr/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Ex: SeaFlow</a:t>
            </a:r>
          </a:p>
        </p:txBody>
      </p:sp>
      <p:pic>
        <p:nvPicPr>
          <p:cNvPr id="28677" name="Picture 36" descr="Suppl-CalibCon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93863"/>
            <a:ext cx="5176838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63564" y="-21087"/>
            <a:ext cx="3180436" cy="1625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18382"/>
            <a:ext cx="818416" cy="10271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2800" y="1036762"/>
            <a:ext cx="96419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Francois Ribalet</a:t>
            </a:r>
          </a:p>
        </p:txBody>
      </p:sp>
      <p:pic>
        <p:nvPicPr>
          <p:cNvPr id="9" name="Picture 8" descr="Screen Shot 2013-05-07 at 2.24.1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53" y="18381"/>
            <a:ext cx="828131" cy="10689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2200" y="1054602"/>
            <a:ext cx="152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Jarred Swalwell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187" y="13369"/>
            <a:ext cx="734213" cy="10371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6994" y="1044158"/>
            <a:ext cx="11033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Ginger Armbrust</a:t>
            </a:r>
          </a:p>
        </p:txBody>
      </p:sp>
    </p:spTree>
    <p:extLst>
      <p:ext uri="{BB962C8B-B14F-4D97-AF65-F5344CB8AC3E}">
        <p14:creationId xmlns:p14="http://schemas.microsoft.com/office/powerpoint/2010/main" val="40595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88938" y="1633538"/>
            <a:ext cx="5783262" cy="4302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675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87" y="1981200"/>
            <a:ext cx="185164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SeaFlow in Myria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828800"/>
            <a:ext cx="7854696" cy="4297363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000"/>
              <a:t>“That 5-line MyriaL program was 100x faster than my R cluster, and much simpler”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807" y="54193"/>
            <a:ext cx="1232500" cy="1394498"/>
          </a:xfrm>
          <a:prstGeom prst="rect">
            <a:avLst/>
          </a:prstGeom>
          <a:ln w="63500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791200" y="1442089"/>
            <a:ext cx="154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Dan Halperin</a:t>
            </a:r>
          </a:p>
        </p:txBody>
      </p:sp>
      <p:pic>
        <p:nvPicPr>
          <p:cNvPr id="5" name="Picture 4" descr="Screen Shot 2014-06-03 at 10.14.4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74" y="154343"/>
            <a:ext cx="1079500" cy="13087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37928" y="1446100"/>
            <a:ext cx="180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Sophie Clayton</a:t>
            </a:r>
          </a:p>
        </p:txBody>
      </p:sp>
      <p:pic>
        <p:nvPicPr>
          <p:cNvPr id="14" name="Picture 13" descr="Screen Shot 2014-06-03 at 10.16.2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9750"/>
            <a:ext cx="624584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Federation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71" y="457200"/>
            <a:ext cx="7854696" cy="914400"/>
          </a:xfrm>
        </p:spPr>
        <p:txBody>
          <a:bodyPr/>
          <a:lstStyle/>
          <a:p>
            <a:pPr algn="l"/>
            <a:r>
              <a:rPr lang="en-US"/>
              <a:t>What does MyriaMiddleware do?</a:t>
            </a:r>
          </a:p>
        </p:txBody>
      </p:sp>
      <p:pic>
        <p:nvPicPr>
          <p:cNvPr id="5" name="Picture 4" descr="Screen Shot 2014-08-16 at 2.4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15" y="2133810"/>
            <a:ext cx="3771976" cy="4010049"/>
          </a:xfrm>
          <a:prstGeom prst="rect">
            <a:avLst/>
          </a:prstGeom>
        </p:spPr>
      </p:pic>
      <p:pic>
        <p:nvPicPr>
          <p:cNvPr id="7" name="Picture 6" descr="Screen Shot 2014-08-16 at 2.46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" y="2760867"/>
            <a:ext cx="5257122" cy="156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402880"/>
            <a:ext cx="4189322" cy="120032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284087" indent="-284087"/>
            <a:r>
              <a:rPr lang="en-US" sz="2400">
                <a:solidFill>
                  <a:srgbClr val="0000FF"/>
                </a:solidFill>
              </a:rPr>
              <a:t>(1) Client submits a program in one of several Big Data languages….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27235" y="1213304"/>
            <a:ext cx="4170364" cy="83099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455492" indent="-455492"/>
            <a:r>
              <a:rPr lang="en-US" sz="2400">
                <a:solidFill>
                  <a:srgbClr val="0000FF"/>
                </a:solidFill>
              </a:rPr>
              <a:t>(2) Program is parsed as an expression tree….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387" y="4682589"/>
            <a:ext cx="5156088" cy="400110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 sz="2000" i="1">
                <a:solidFill>
                  <a:srgbClr val="0000FF"/>
                </a:solidFill>
              </a:rPr>
              <a:t>(or programs directly against the API…)</a:t>
            </a:r>
          </a:p>
        </p:txBody>
      </p:sp>
    </p:spTree>
    <p:extLst>
      <p:ext uri="{BB962C8B-B14F-4D97-AF65-F5344CB8AC3E}">
        <p14:creationId xmlns:p14="http://schemas.microsoft.com/office/powerpoint/2010/main" val="175058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488480"/>
            <a:ext cx="7854696" cy="914400"/>
          </a:xfrm>
        </p:spPr>
        <p:txBody>
          <a:bodyPr/>
          <a:lstStyle/>
          <a:p>
            <a:pPr algn="l"/>
            <a:r>
              <a:rPr lang="en-US"/>
              <a:t>What does MyriaMiddleware do?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330" y="1448812"/>
            <a:ext cx="5250870" cy="304698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455492" indent="-455492"/>
            <a:r>
              <a:rPr lang="en-US" sz="2400">
                <a:solidFill>
                  <a:srgbClr val="0000FF"/>
                </a:solidFill>
              </a:rPr>
              <a:t>(3) Expression tree is optimized into a parallel, federated  execution plan involving one or more Big Data platforms.</a:t>
            </a:r>
          </a:p>
          <a:p>
            <a:pPr marL="455492" indent="-455492"/>
            <a:endParaRPr lang="en-US" sz="2400">
              <a:solidFill>
                <a:srgbClr val="0000FF"/>
              </a:solidFill>
            </a:endParaRPr>
          </a:p>
          <a:p>
            <a:pPr marL="455492" indent="-455492"/>
            <a:r>
              <a:rPr lang="en-US" sz="2400">
                <a:solidFill>
                  <a:srgbClr val="0000FF"/>
                </a:solidFill>
              </a:rPr>
              <a:t>(4) Depending on the back end, parallel plan may be directly </a:t>
            </a:r>
            <a:r>
              <a:rPr lang="en-US" sz="2400" i="1" u="sng">
                <a:solidFill>
                  <a:srgbClr val="0000FF"/>
                </a:solidFill>
              </a:rPr>
              <a:t>compiled into executable code</a:t>
            </a:r>
          </a:p>
        </p:txBody>
      </p:sp>
      <p:pic>
        <p:nvPicPr>
          <p:cNvPr id="10" name="Picture 9" descr="Screen Shot 2014-08-16 at 2.48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44" y="1402880"/>
            <a:ext cx="3737386" cy="42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9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 does MyriaMiddleware do?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521" y="1933703"/>
            <a:ext cx="4720096" cy="2246745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455492" indent="-455492"/>
            <a:r>
              <a:rPr lang="en-US" sz="2800">
                <a:solidFill>
                  <a:srgbClr val="0000FF"/>
                </a:solidFill>
              </a:rPr>
              <a:t>(5) Orchestrates the parallel, federated plan execution across the platforms</a:t>
            </a:r>
          </a:p>
          <a:p>
            <a:pPr marL="455492" indent="-455492"/>
            <a:endParaRPr lang="en-US" sz="2800">
              <a:solidFill>
                <a:srgbClr val="0000FF"/>
              </a:solidFill>
            </a:endParaRPr>
          </a:p>
          <a:p>
            <a:pPr marL="455492" indent="-455492"/>
            <a:endParaRPr lang="en-US" sz="280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7133" y="2388692"/>
            <a:ext cx="3336292" cy="3071170"/>
            <a:chOff x="1706748" y="2262024"/>
            <a:chExt cx="6277933" cy="3670682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1706748" y="2262024"/>
              <a:ext cx="19846" cy="3650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4399424" y="2262024"/>
              <a:ext cx="19846" cy="3650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7092099" y="2262024"/>
              <a:ext cx="19846" cy="3650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85241" y="2460447"/>
              <a:ext cx="2574686" cy="2505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549491" y="3507201"/>
              <a:ext cx="3374203" cy="5876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568446" y="4246557"/>
              <a:ext cx="3317337" cy="4549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477773" y="2707636"/>
              <a:ext cx="2574686" cy="2505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492621" y="3052213"/>
              <a:ext cx="2540132" cy="3601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7964835" y="2281720"/>
              <a:ext cx="19846" cy="3650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800841" y="4701545"/>
              <a:ext cx="2464305" cy="4170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4928617" y="1895788"/>
            <a:ext cx="1091186" cy="36930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/>
              <a:t>Client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2" y="1662886"/>
            <a:ext cx="1566733" cy="646307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/>
              <a:t>Myria Middleware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78765" y="1895788"/>
            <a:ext cx="1231402" cy="36930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/>
              <a:t>Sys1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72766" y="1895788"/>
            <a:ext cx="712476" cy="369308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r>
              <a:rPr lang="en-US"/>
              <a:t>Sys2</a:t>
            </a:r>
          </a:p>
        </p:txBody>
      </p:sp>
    </p:spTree>
    <p:extLst>
      <p:ext uri="{BB962C8B-B14F-4D97-AF65-F5344CB8AC3E}">
        <p14:creationId xmlns:p14="http://schemas.microsoft.com/office/powerpoint/2010/main" val="129414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 does MyriaMiddleware do?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2" y="1933702"/>
            <a:ext cx="4720096" cy="2677632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 marL="455492" indent="-455492"/>
            <a:r>
              <a:rPr lang="en-US" sz="2800">
                <a:solidFill>
                  <a:srgbClr val="0000FF"/>
                </a:solidFill>
              </a:rPr>
              <a:t>(6) Exposes query execution logs and results through a REST API and a visual web-based interface</a:t>
            </a:r>
          </a:p>
          <a:p>
            <a:pPr marL="455492" indent="-455492"/>
            <a:endParaRPr lang="en-US" sz="2800">
              <a:solidFill>
                <a:srgbClr val="0000FF"/>
              </a:solidFill>
            </a:endParaRPr>
          </a:p>
          <a:p>
            <a:pPr marL="455492" indent="-455492"/>
            <a:endParaRPr lang="en-US" sz="2800">
              <a:solidFill>
                <a:srgbClr val="0000FF"/>
              </a:solidFill>
            </a:endParaRPr>
          </a:p>
        </p:txBody>
      </p:sp>
      <p:grpSp>
        <p:nvGrpSpPr>
          <p:cNvPr id="21" name="Group 72"/>
          <p:cNvGrpSpPr/>
          <p:nvPr/>
        </p:nvGrpSpPr>
        <p:grpSpPr>
          <a:xfrm>
            <a:off x="4865892" y="1534627"/>
            <a:ext cx="4278111" cy="4278111"/>
            <a:chOff x="0" y="0"/>
            <a:chExt cx="6084424" cy="6084423"/>
          </a:xfrm>
        </p:grpSpPr>
        <p:sp>
          <p:nvSpPr>
            <p:cNvPr id="22" name="Shape 70"/>
            <p:cNvSpPr/>
            <p:nvPr/>
          </p:nvSpPr>
          <p:spPr>
            <a:xfrm>
              <a:off x="0" y="0"/>
              <a:ext cx="6084425" cy="60844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23" name="matrix-chart.pdf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38638" y="38638"/>
              <a:ext cx="6007215" cy="6007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2421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498411"/>
            <a:ext cx="7854696" cy="914400"/>
          </a:xfrm>
        </p:spPr>
        <p:txBody>
          <a:bodyPr>
            <a:normAutofit fontScale="90000"/>
          </a:bodyPr>
          <a:lstStyle/>
          <a:p>
            <a:r>
              <a:rPr lang="en-US"/>
              <a:t>What do backend systems need to provide?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04" y="1372706"/>
            <a:ext cx="8700899" cy="4572000"/>
          </a:xfrm>
        </p:spPr>
        <p:txBody>
          <a:bodyPr>
            <a:normAutofit fontScale="70000" lnSpcReduction="20000"/>
          </a:bodyPr>
          <a:lstStyle/>
          <a:p>
            <a:pPr marL="514212" indent="-514212">
              <a:buFont typeface="+mj-lt"/>
              <a:buAutoNum type="arabicPeriod"/>
            </a:pPr>
            <a:r>
              <a:rPr lang="en-US"/>
              <a:t>An AST for your language/API/algebra</a:t>
            </a:r>
          </a:p>
          <a:p>
            <a:pPr marL="514212" indent="-514212">
              <a:buFont typeface="+mj-lt"/>
              <a:buAutoNum type="arabicPeriod"/>
            </a:pPr>
            <a:r>
              <a:rPr lang="en-US"/>
              <a:t>A mapping from Myria Algebra into your AST</a:t>
            </a:r>
          </a:p>
          <a:p>
            <a:pPr lvl="1"/>
            <a:r>
              <a:rPr lang="en-US"/>
              <a:t>Anecdotally, this has been easy</a:t>
            </a:r>
          </a:p>
          <a:p>
            <a:pPr lvl="1"/>
            <a:r>
              <a:rPr lang="en-US"/>
              <a:t>Array data models will be harder, but appears tractable</a:t>
            </a:r>
          </a:p>
          <a:p>
            <a:pPr lvl="1"/>
            <a:r>
              <a:rPr lang="en-US"/>
              <a:t>Graph data models have been a natural fit</a:t>
            </a:r>
          </a:p>
          <a:p>
            <a:pPr marL="514212" indent="-514212">
              <a:buFont typeface="+mj-lt"/>
              <a:buAutoNum type="arabicPeriod"/>
            </a:pPr>
            <a:r>
              <a:rPr lang="en-US"/>
              <a:t>(optional) Any custom optimization rules you require</a:t>
            </a:r>
          </a:p>
          <a:p>
            <a:pPr lvl="1"/>
            <a:r>
              <a:rPr lang="en-US"/>
              <a:t>Here’s where the rubber meets the road</a:t>
            </a:r>
          </a:p>
          <a:p>
            <a:pPr lvl="1"/>
            <a:r>
              <a:rPr lang="en-US"/>
              <a:t>If a system requires a million special cases to achieve acceptable performance, then a rule-based approach may not be effective</a:t>
            </a:r>
          </a:p>
          <a:p>
            <a:pPr marL="514212" indent="-514212">
              <a:buFont typeface="+mj-lt"/>
              <a:buAutoNum type="arabicPeriod"/>
            </a:pPr>
            <a:r>
              <a:rPr lang="en-US"/>
              <a:t>(optional) An implementation of an “Administrative API”</a:t>
            </a:r>
          </a:p>
          <a:p>
            <a:pPr lvl="1"/>
            <a:r>
              <a:rPr lang="en-US"/>
              <a:t>execute, schema browsing, monitoring/logging/vis, fetch, kill, restart, statistics, user management</a:t>
            </a:r>
          </a:p>
          <a:p>
            <a:pPr lvl="1"/>
            <a:r>
              <a:rPr lang="en-US"/>
              <a:t>facilitates downstream applications for workspace management, auditing, visualization, sharing</a:t>
            </a:r>
          </a:p>
          <a:p>
            <a:pPr marL="457077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6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pPr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3379" y="1447800"/>
            <a:ext cx="647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What can we conclude?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2989" y="3048000"/>
            <a:ext cx="684574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Hadoop was probably just pretty bad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71600" y="3918466"/>
            <a:ext cx="6070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The rest of the story not so clear</a:t>
            </a:r>
          </a:p>
        </p:txBody>
      </p:sp>
    </p:spTree>
    <p:extLst>
      <p:ext uri="{BB962C8B-B14F-4D97-AF65-F5344CB8AC3E}">
        <p14:creationId xmlns:p14="http://schemas.microsoft.com/office/powerpoint/2010/main" val="171500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1447800" y="2362200"/>
            <a:ext cx="6400800" cy="83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Integrating query processing with parallel </a:t>
            </a:r>
            <a:r>
              <a:rPr lang="en-US" sz="4200"/>
              <a:t>programming </a:t>
            </a:r>
            <a:r>
              <a:rPr sz="4200"/>
              <a:t>languages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619669750"/>
      </p:ext>
    </p:extLst>
  </p:cSld>
  <p:clrMapOvr>
    <a:masterClrMapping/>
  </p:clrMapOvr>
  <p:transition xmlns:p14="http://schemas.microsoft.com/office/powerpoint/2010/main"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>
            <a:spLocks noGrp="1"/>
          </p:cNvSpPr>
          <p:nvPr>
            <p:ph type="title"/>
          </p:nvPr>
        </p:nvSpPr>
        <p:spPr>
          <a:xfrm>
            <a:off x="387641" y="533400"/>
            <a:ext cx="8229600" cy="838200"/>
          </a:xfrm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pPr lvl="0">
              <a:defRPr sz="1800"/>
            </a:pPr>
            <a:r>
              <a:rPr sz="3200"/>
              <a:t>Query compilation for distributed processing</a:t>
            </a:r>
          </a:p>
        </p:txBody>
      </p:sp>
      <p:grpSp>
        <p:nvGrpSpPr>
          <p:cNvPr id="633" name="Group 633"/>
          <p:cNvGrpSpPr/>
          <p:nvPr/>
        </p:nvGrpSpPr>
        <p:grpSpPr>
          <a:xfrm>
            <a:off x="6150976" y="1766803"/>
            <a:ext cx="2795172" cy="4980019"/>
            <a:chOff x="-215901" y="-24038"/>
            <a:chExt cx="3975355" cy="7082692"/>
          </a:xfrm>
        </p:grpSpPr>
        <p:sp>
          <p:nvSpPr>
            <p:cNvPr id="626" name="Shape 626"/>
            <p:cNvSpPr/>
            <p:nvPr/>
          </p:nvSpPr>
          <p:spPr>
            <a:xfrm>
              <a:off x="994911" y="606424"/>
              <a:ext cx="1311960" cy="2486025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1700"/>
                <a:t>pipeline as parallel code</a:t>
              </a:r>
            </a:p>
          </p:txBody>
        </p:sp>
        <p:sp>
          <p:nvSpPr>
            <p:cNvPr id="627" name="Shape 627"/>
            <p:cNvSpPr/>
            <p:nvPr/>
          </p:nvSpPr>
          <p:spPr>
            <a:xfrm flipH="1">
              <a:off x="1771049" y="3143580"/>
              <a:ext cx="1" cy="26250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grpSp>
          <p:nvGrpSpPr>
            <p:cNvPr id="630" name="Group 630"/>
            <p:cNvGrpSpPr/>
            <p:nvPr/>
          </p:nvGrpSpPr>
          <p:grpSpPr>
            <a:xfrm>
              <a:off x="-215901" y="3667125"/>
              <a:ext cx="3975355" cy="1231900"/>
              <a:chOff x="-215900" y="-139700"/>
              <a:chExt cx="3975354" cy="1231900"/>
            </a:xfrm>
          </p:grpSpPr>
          <p:sp>
            <p:nvSpPr>
              <p:cNvPr id="629" name="Shape 629"/>
              <p:cNvSpPr/>
              <p:nvPr/>
            </p:nvSpPr>
            <p:spPr>
              <a:xfrm>
                <a:off x="0" y="62971"/>
                <a:ext cx="3319772" cy="54715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500"/>
                  <a:t>parallel compiler</a:t>
                </a:r>
              </a:p>
            </p:txBody>
          </p:sp>
          <p:pic>
            <p:nvPicPr>
              <p:cNvPr id="628" name="Picture 627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215900" y="-139700"/>
                <a:ext cx="3975354" cy="1231900"/>
              </a:xfrm>
              <a:prstGeom prst="rect">
                <a:avLst/>
              </a:prstGeom>
              <a:effectLst/>
            </p:spPr>
          </p:pic>
        </p:grpSp>
        <p:sp>
          <p:nvSpPr>
            <p:cNvPr id="631" name="Shape 631"/>
            <p:cNvSpPr/>
            <p:nvPr/>
          </p:nvSpPr>
          <p:spPr>
            <a:xfrm>
              <a:off x="827214" y="5788653"/>
              <a:ext cx="1887671" cy="1270001"/>
            </a:xfrm>
            <a:prstGeom prst="rect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machine code</a:t>
              </a:r>
            </a:p>
          </p:txBody>
        </p:sp>
        <p:sp>
          <p:nvSpPr>
            <p:cNvPr id="632" name="Shape 632"/>
            <p:cNvSpPr/>
            <p:nvPr/>
          </p:nvSpPr>
          <p:spPr>
            <a:xfrm>
              <a:off x="951900" y="-24038"/>
              <a:ext cx="1662127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400"/>
              </a:lvl1pPr>
            </a:lstStyle>
            <a:p>
              <a:pPr lvl="0">
                <a:defRPr sz="1800"/>
              </a:pPr>
              <a:r>
                <a:rPr sz="1700"/>
                <a:t>[Myers ’14]</a:t>
              </a:r>
            </a:p>
          </p:txBody>
        </p:sp>
      </p:grpSp>
      <p:grpSp>
        <p:nvGrpSpPr>
          <p:cNvPr id="637" name="Group 637"/>
          <p:cNvGrpSpPr/>
          <p:nvPr/>
        </p:nvGrpSpPr>
        <p:grpSpPr>
          <a:xfrm>
            <a:off x="235171" y="2306916"/>
            <a:ext cx="1343000" cy="2244168"/>
            <a:chOff x="0" y="0"/>
            <a:chExt cx="1910043" cy="3191704"/>
          </a:xfrm>
        </p:grpSpPr>
        <p:pic>
          <p:nvPicPr>
            <p:cNvPr id="634" name="physical_plan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3265"/>
              <a:ext cx="1910044" cy="31184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5" name="Shape 635"/>
            <p:cNvSpPr/>
            <p:nvPr/>
          </p:nvSpPr>
          <p:spPr>
            <a:xfrm>
              <a:off x="23209" y="6220"/>
              <a:ext cx="922496" cy="1468214"/>
            </a:xfrm>
            <a:prstGeom prst="rect">
              <a:avLst/>
            </a:prstGeom>
            <a:solidFill>
              <a:srgbClr val="51A7F9">
                <a:alpha val="211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20190" y="0"/>
              <a:ext cx="647247" cy="148065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grpSp>
        <p:nvGrpSpPr>
          <p:cNvPr id="650" name="Group 650"/>
          <p:cNvGrpSpPr/>
          <p:nvPr/>
        </p:nvGrpSpPr>
        <p:grpSpPr>
          <a:xfrm>
            <a:off x="1631215" y="1584702"/>
            <a:ext cx="4050392" cy="5162120"/>
            <a:chOff x="0" y="-283026"/>
            <a:chExt cx="5760555" cy="7341680"/>
          </a:xfrm>
        </p:grpSpPr>
        <p:sp>
          <p:nvSpPr>
            <p:cNvPr id="638" name="Shape 638"/>
            <p:cNvSpPr/>
            <p:nvPr/>
          </p:nvSpPr>
          <p:spPr>
            <a:xfrm flipH="1">
              <a:off x="3708115" y="3038492"/>
              <a:ext cx="1" cy="27376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62127" y="485363"/>
              <a:ext cx="1552278" cy="1270001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/>
              </a:pPr>
              <a:r>
                <a:rPr sz="1700">
                  <a:solidFill>
                    <a:srgbClr val="FFFFFF"/>
                  </a:solidFill>
                </a:rPr>
                <a:t>pipeline fragment</a:t>
              </a:r>
            </a:p>
            <a:p>
              <a:pPr lvl="0" algn="ctr">
                <a:defRPr sz="1800"/>
              </a:pPr>
              <a:r>
                <a:rPr sz="1700">
                  <a:solidFill>
                    <a:srgbClr val="FFFFFF"/>
                  </a:solidFill>
                </a:rPr>
                <a:t>code</a:t>
              </a:r>
            </a:p>
          </p:txBody>
        </p:sp>
        <p:sp>
          <p:nvSpPr>
            <p:cNvPr id="640" name="Shape 640"/>
            <p:cNvSpPr/>
            <p:nvPr/>
          </p:nvSpPr>
          <p:spPr>
            <a:xfrm flipH="1">
              <a:off x="2038265" y="1770826"/>
              <a:ext cx="1" cy="40023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918033" y="1794586"/>
              <a:ext cx="1552278" cy="1270001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800"/>
              </a:pPr>
              <a:r>
                <a:rPr sz="1700">
                  <a:solidFill>
                    <a:srgbClr val="FFFFFF"/>
                  </a:solidFill>
                </a:rPr>
                <a:t>pipeline fragment</a:t>
              </a:r>
            </a:p>
            <a:p>
              <a:pPr lvl="0" algn="ctr">
                <a:defRPr sz="1800"/>
              </a:pPr>
              <a:r>
                <a:rPr sz="1700">
                  <a:solidFill>
                    <a:srgbClr val="FFFFFF"/>
                  </a:solidFill>
                </a:rPr>
                <a:t>code</a:t>
              </a:r>
            </a:p>
          </p:txBody>
        </p:sp>
        <p:grpSp>
          <p:nvGrpSpPr>
            <p:cNvPr id="644" name="Group 644"/>
            <p:cNvGrpSpPr/>
            <p:nvPr/>
          </p:nvGrpSpPr>
          <p:grpSpPr>
            <a:xfrm>
              <a:off x="397064" y="3553180"/>
              <a:ext cx="2677035" cy="1778001"/>
              <a:chOff x="-215900" y="-139700"/>
              <a:chExt cx="2677034" cy="1778000"/>
            </a:xfrm>
          </p:grpSpPr>
          <p:sp>
            <p:nvSpPr>
              <p:cNvPr id="643" name="Shape 643"/>
              <p:cNvSpPr/>
              <p:nvPr/>
            </p:nvSpPr>
            <p:spPr>
              <a:xfrm>
                <a:off x="0" y="62443"/>
                <a:ext cx="2245234" cy="10943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500"/>
                  <a:t>sequential compiler</a:t>
                </a:r>
              </a:p>
            </p:txBody>
          </p:sp>
          <p:pic>
            <p:nvPicPr>
              <p:cNvPr id="642" name="Picture 641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215900" y="-139700"/>
                <a:ext cx="2677034" cy="1778000"/>
              </a:xfrm>
              <a:prstGeom prst="rect">
                <a:avLst/>
              </a:prstGeom>
              <a:effectLst/>
            </p:spPr>
          </p:pic>
        </p:grpSp>
        <p:sp>
          <p:nvSpPr>
            <p:cNvPr id="645" name="Shape 645"/>
            <p:cNvSpPr/>
            <p:nvPr/>
          </p:nvSpPr>
          <p:spPr>
            <a:xfrm>
              <a:off x="1898272" y="5788653"/>
              <a:ext cx="1887671" cy="1270001"/>
            </a:xfrm>
            <a:prstGeom prst="rect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/>
                <a:t>machine code</a:t>
              </a:r>
            </a:p>
          </p:txBody>
        </p:sp>
        <p:sp>
          <p:nvSpPr>
            <p:cNvPr id="646" name="Shape 646"/>
            <p:cNvSpPr/>
            <p:nvPr/>
          </p:nvSpPr>
          <p:spPr>
            <a:xfrm>
              <a:off x="0" y="-283026"/>
              <a:ext cx="5379848" cy="517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/>
              </a:lvl1pPr>
            </a:lstStyle>
            <a:p>
              <a:pPr lvl="0">
                <a:defRPr sz="1800"/>
              </a:pPr>
              <a:r>
                <a:rPr sz="1700"/>
                <a:t>[Crotty ’14, Li ’14, Seo ’14, Murray ‘11]</a:t>
              </a:r>
            </a:p>
          </p:txBody>
        </p:sp>
        <p:grpSp>
          <p:nvGrpSpPr>
            <p:cNvPr id="649" name="Group 649"/>
            <p:cNvGrpSpPr/>
            <p:nvPr/>
          </p:nvGrpSpPr>
          <p:grpSpPr>
            <a:xfrm>
              <a:off x="3083520" y="3553180"/>
              <a:ext cx="2677035" cy="1778001"/>
              <a:chOff x="-215900" y="-139700"/>
              <a:chExt cx="2677034" cy="1778000"/>
            </a:xfrm>
          </p:grpSpPr>
          <p:sp>
            <p:nvSpPr>
              <p:cNvPr id="648" name="Shape 648"/>
              <p:cNvSpPr/>
              <p:nvPr/>
            </p:nvSpPr>
            <p:spPr>
              <a:xfrm>
                <a:off x="0" y="62443"/>
                <a:ext cx="2245234" cy="10943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500"/>
                  <a:t>sequential compiler</a:t>
                </a:r>
              </a:p>
            </p:txBody>
          </p:sp>
          <p:pic>
            <p:nvPicPr>
              <p:cNvPr id="647" name="Picture 646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215900" y="-139700"/>
                <a:ext cx="2677034" cy="177800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74186898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5-01-05 at 3.1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0" y="2438399"/>
            <a:ext cx="8324510" cy="23240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54" y="1716525"/>
            <a:ext cx="5765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Compile algebra to bare metal PGAS programs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702" y="0"/>
            <a:ext cx="2341297" cy="17537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10400" y="1421112"/>
            <a:ext cx="2001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</a:rPr>
              <a:t>RADISH  </a:t>
            </a:r>
            <a:r>
              <a:rPr lang="en-US" sz="2000"/>
              <a:t>[Myers 15]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8490" y="977900"/>
            <a:ext cx="61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Hybrid Graph Analytics: Graph Patterns</a:t>
            </a:r>
          </a:p>
        </p:txBody>
      </p:sp>
    </p:spTree>
    <p:extLst>
      <p:ext uri="{BB962C8B-B14F-4D97-AF65-F5344CB8AC3E}">
        <p14:creationId xmlns:p14="http://schemas.microsoft.com/office/powerpoint/2010/main" val="330490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17 at 8.3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325"/>
            <a:ext cx="9144000" cy="21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5724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7 at 8.40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8471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99861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Compilation to PGAS</a:t>
            </a:r>
          </a:p>
        </p:txBody>
      </p:sp>
      <p:sp>
        <p:nvSpPr>
          <p:cNvPr id="685" name="Shape 685"/>
          <p:cNvSpPr/>
          <p:nvPr/>
        </p:nvSpPr>
        <p:spPr>
          <a:xfrm>
            <a:off x="44002" y="2700438"/>
            <a:ext cx="3992321" cy="1457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0" algn="l">
              <a:defRPr sz="1800"/>
            </a:pP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t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Article {</a:t>
            </a:r>
          </a:p>
          <a:p>
            <a:pPr lvl="0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t.year &lt; 2000 {</a:t>
            </a:r>
          </a:p>
          <a:p>
            <a:pPr lvl="0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  cnt_table[t.author_id]+=1</a:t>
            </a:r>
          </a:p>
          <a:p>
            <a:pPr lvl="0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86" name="Shape 686"/>
          <p:cNvSpPr/>
          <p:nvPr/>
        </p:nvSpPr>
        <p:spPr>
          <a:xfrm>
            <a:off x="3564030" y="2286000"/>
            <a:ext cx="5732370" cy="256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lvl="0" algn="l">
              <a:defRPr sz="1800"/>
            </a:pPr>
            <a:r>
              <a:rPr lang="en-US"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spawn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task0 {</a:t>
            </a:r>
          </a:p>
          <a:p>
            <a:pPr lvl="0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parallel for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t in Article {</a:t>
            </a:r>
            <a:endParaRPr lang="en-US"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/>
            </a:pPr>
            <a:r>
              <a:rPr lang="en-US"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 t.year &lt; 2000 {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on partition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(hash(t.author_id)) {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>
                <a:solidFill>
                  <a:srgbClr val="B36AE2"/>
                </a:solidFill>
                <a:latin typeface="Consolas"/>
                <a:ea typeface="Consolas"/>
                <a:cs typeface="Consolas"/>
                <a:sym typeface="Consolas"/>
              </a:rPr>
              <a:t>atomic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cnt_table[t.author_id] += 1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1" algn="l">
              <a:defRPr sz="1800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8047630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533400"/>
            <a:ext cx="7854696" cy="914400"/>
          </a:xfrm>
        </p:spPr>
        <p:txBody>
          <a:bodyPr/>
          <a:lstStyle/>
          <a:p>
            <a:r>
              <a:rPr lang="en-US"/>
              <a:t>Graph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" name="Picture 9" descr="Screen Shot 2014-10-05 at 9.2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77969"/>
            <a:ext cx="2939965" cy="2779072"/>
          </a:xfrm>
          <a:prstGeom prst="rect">
            <a:avLst/>
          </a:prstGeom>
        </p:spPr>
      </p:pic>
      <p:pic>
        <p:nvPicPr>
          <p:cNvPr id="11" name="Picture 10" descr="Screen Shot 2014-10-05 at 9.2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3" y="1524000"/>
            <a:ext cx="3094083" cy="2771477"/>
          </a:xfrm>
          <a:prstGeom prst="rect">
            <a:avLst/>
          </a:prstGeom>
        </p:spPr>
      </p:pic>
      <p:pic>
        <p:nvPicPr>
          <p:cNvPr id="12" name="Picture 11" descr="Screen Shot 2014-10-05 at 9.2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79" y="1599160"/>
            <a:ext cx="2929512" cy="26963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235" y="4325081"/>
            <a:ext cx="6984495" cy="2308274"/>
          </a:xfrm>
          <a:prstGeom prst="rect">
            <a:avLst/>
          </a:prstGeom>
          <a:noFill/>
        </p:spPr>
        <p:txBody>
          <a:bodyPr wrap="square" lIns="91391" tIns="45695" rIns="91391" bIns="45695" rtlCol="0">
            <a:spAutoFit/>
          </a:bodyPr>
          <a:lstStyle/>
          <a:p>
            <a:pPr marL="285597" indent="-285597">
              <a:buFont typeface="Arial"/>
              <a:buChar char="•"/>
            </a:pPr>
            <a:r>
              <a:rPr lang="en-US"/>
              <a:t>SP2Bench, 100 million triples</a:t>
            </a:r>
          </a:p>
          <a:p>
            <a:pPr marL="285597" indent="-285597">
              <a:buFont typeface="Arial"/>
              <a:buChar char="•"/>
            </a:pPr>
            <a:r>
              <a:rPr lang="en-US"/>
              <a:t>Queries expressed in MyriaL, an iterative </a:t>
            </a:r>
            <a:r>
              <a:rPr lang="en-US" u="sng"/>
              <a:t>relational</a:t>
            </a:r>
            <a:r>
              <a:rPr lang="en-US"/>
              <a:t> language</a:t>
            </a:r>
          </a:p>
          <a:p>
            <a:pPr marL="285597" indent="-285597">
              <a:buFont typeface="Arial"/>
              <a:buChar char="•"/>
            </a:pPr>
            <a:r>
              <a:rPr lang="en-US"/>
              <a:t>Queries compiled to a PGAS C++ language layer, then compiled again by a low-level PGAS compiler</a:t>
            </a:r>
          </a:p>
          <a:p>
            <a:pPr marL="285597" indent="-285597">
              <a:buFont typeface="Arial"/>
              <a:buChar char="•"/>
            </a:pPr>
            <a:r>
              <a:rPr lang="en-US"/>
              <a:t>This is one of Myria’s supported back ends</a:t>
            </a:r>
          </a:p>
          <a:p>
            <a:pPr marL="285597" indent="-285597">
              <a:buFont typeface="Arial"/>
              <a:buChar char="•"/>
            </a:pPr>
            <a:r>
              <a:rPr lang="en-US"/>
              <a:t>Comparison with Shark/Spark, which itself has been shown to be 100X faster than Hadoop-based systems</a:t>
            </a:r>
          </a:p>
          <a:p>
            <a:pPr marL="285597" indent="-285597">
              <a:buFont typeface="Arial"/>
              <a:buChar char="•"/>
            </a:pPr>
            <a:r>
              <a:rPr lang="en-US"/>
              <a:t>…plus PageRank, Naïve Bayes, and more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1"/>
            <a:ext cx="2108199" cy="15791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4503" y="381000"/>
            <a:ext cx="2001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rgbClr val="FF0000"/>
                </a:solidFill>
              </a:rPr>
              <a:t>RADISH  </a:t>
            </a:r>
            <a:r>
              <a:rPr lang="en-US" sz="2000"/>
              <a:t>[Myers 15]</a:t>
            </a:r>
          </a:p>
        </p:txBody>
      </p:sp>
    </p:spTree>
    <p:extLst>
      <p:ext uri="{BB962C8B-B14F-4D97-AF65-F5344CB8AC3E}">
        <p14:creationId xmlns:p14="http://schemas.microsoft.com/office/powerpoint/2010/main" val="2349192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27</a:t>
            </a:fld>
            <a:r>
              <a:rPr lang="en-US"/>
              <a:t>/57</a:t>
            </a:r>
          </a:p>
        </p:txBody>
      </p:sp>
      <p:pic>
        <p:nvPicPr>
          <p:cNvPr id="8" name="Picture 7" descr="Screen Shot 2015-04-16 at 9.2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371600"/>
            <a:ext cx="7226300" cy="4102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3000" y="7620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1% selection microbenchmark, 20GB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7400" y="5791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Avoid long code paths</a:t>
            </a:r>
          </a:p>
        </p:txBody>
      </p:sp>
    </p:spTree>
    <p:extLst>
      <p:ext uri="{BB962C8B-B14F-4D97-AF65-F5344CB8AC3E}">
        <p14:creationId xmlns:p14="http://schemas.microsoft.com/office/powerpoint/2010/main" val="399090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28</a:t>
            </a:fld>
            <a:r>
              <a:rPr lang="en-US"/>
              <a:t>/57</a:t>
            </a:r>
          </a:p>
        </p:txBody>
      </p:sp>
      <p:pic>
        <p:nvPicPr>
          <p:cNvPr id="7" name="Picture 6" descr="Screen Shot 2015-04-16 at 9.2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524000"/>
            <a:ext cx="6731000" cy="3848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2550" y="838200"/>
            <a:ext cx="655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Q2 SP2Bench, 100M triples, multiple self-joins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57912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Communication optimization</a:t>
            </a:r>
          </a:p>
        </p:txBody>
      </p:sp>
    </p:spTree>
    <p:extLst>
      <p:ext uri="{BB962C8B-B14F-4D97-AF65-F5344CB8AC3E}">
        <p14:creationId xmlns:p14="http://schemas.microsoft.com/office/powerpoint/2010/main" val="3256488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400"/>
              <a:t>The performance gap</a:t>
            </a:r>
          </a:p>
        </p:txBody>
      </p:sp>
      <p:sp>
        <p:nvSpPr>
          <p:cNvPr id="1170" name="Shape 1170"/>
          <p:cNvSpPr/>
          <p:nvPr/>
        </p:nvSpPr>
        <p:spPr>
          <a:xfrm rot="16203657">
            <a:off x="1332845" y="3799582"/>
            <a:ext cx="1932028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Performance</a:t>
            </a:r>
          </a:p>
        </p:txBody>
      </p:sp>
      <p:sp>
        <p:nvSpPr>
          <p:cNvPr id="1171" name="Shape 1171"/>
          <p:cNvSpPr/>
          <p:nvPr/>
        </p:nvSpPr>
        <p:spPr>
          <a:xfrm>
            <a:off x="3704233" y="6023074"/>
            <a:ext cx="1753613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Productivity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299180" y="2029784"/>
            <a:ext cx="189772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chemeClr val="accent2">
                    <a:lumMod val="75000"/>
                  </a:schemeClr>
                </a:solidFill>
              </a:rPr>
              <a:t>Hand-coded</a:t>
            </a:r>
          </a:p>
        </p:txBody>
      </p:sp>
      <p:sp>
        <p:nvSpPr>
          <p:cNvPr id="1173" name="Shape 1173"/>
          <p:cNvSpPr/>
          <p:nvPr/>
        </p:nvSpPr>
        <p:spPr>
          <a:xfrm>
            <a:off x="4419675" y="4446267"/>
            <a:ext cx="1024060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i="1">
                <a:solidFill>
                  <a:schemeClr val="accent1">
                    <a:lumMod val="75000"/>
                  </a:schemeClr>
                </a:solidFill>
              </a:rPr>
              <a:t>Query</a:t>
            </a:r>
          </a:p>
        </p:txBody>
      </p:sp>
      <p:sp>
        <p:nvSpPr>
          <p:cNvPr id="1174" name="Shape 1174"/>
          <p:cNvSpPr/>
          <p:nvPr/>
        </p:nvSpPr>
        <p:spPr>
          <a:xfrm flipV="1">
            <a:off x="5865479" y="3725075"/>
            <a:ext cx="1" cy="604429"/>
          </a:xfrm>
          <a:prstGeom prst="line">
            <a:avLst/>
          </a:prstGeom>
          <a:ln w="38100">
            <a:solidFill>
              <a:srgbClr val="C82506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5418995" y="4534099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5418995" y="2627511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3252831" y="2627511"/>
            <a:ext cx="892969" cy="892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C5D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2743200" y="2763043"/>
            <a:ext cx="0" cy="279955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43200" y="5562600"/>
            <a:ext cx="3810000" cy="168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719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4" grpId="0" animBg="1" advAuto="0"/>
      <p:bldP spid="1176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question: </a:t>
            </a:r>
            <a:r>
              <a:rPr lang="en-US" i="1"/>
              <a:t>What is the price of abstraction?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What are the fundamental differences in expressiveness and performance between specialized graph systems, array systems,key-value systems, relational systems, and general-purpose data flow systems?</a:t>
            </a:r>
          </a:p>
          <a:p>
            <a:pPr lvl="0"/>
            <a:r>
              <a:rPr lang="en-US"/>
              <a:t>Can the performance of programs compiled from high-level abstractions compete with the performance of hand-coded programs for specialized tasks?</a:t>
            </a:r>
          </a:p>
          <a:p>
            <a:pPr lvl="0"/>
            <a:r>
              <a:rPr lang="en-US"/>
              <a:t>Can performance gaps between systems be mitigated by algebraic optimization at the level of a middleware?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30</a:t>
            </a:fld>
            <a:r>
              <a:rPr lang="en-US"/>
              <a:t>/57</a:t>
            </a:r>
          </a:p>
        </p:txBody>
      </p:sp>
    </p:spTree>
    <p:extLst>
      <p:ext uri="{BB962C8B-B14F-4D97-AF65-F5344CB8AC3E}">
        <p14:creationId xmlns:p14="http://schemas.microsoft.com/office/powerpoint/2010/main" val="400183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39" y="1466220"/>
            <a:ext cx="6629400" cy="369332"/>
          </a:xfrm>
        </p:spPr>
        <p:txBody>
          <a:bodyPr/>
          <a:lstStyle/>
          <a:p>
            <a:r>
              <a:rPr lang="en-US" sz="2400"/>
              <a:t>Three components: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30" y="2299037"/>
            <a:ext cx="6376107" cy="338554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/>
              <a:t>MyriaWeb: </a:t>
            </a:r>
            <a:r>
              <a:rPr lang="en-US"/>
              <a:t>Analytics-as-a-service: Editor, profiler, data catalog, logging, all from your browser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/>
              <a:t>MyriaMiddleware: </a:t>
            </a:r>
            <a:r>
              <a:rPr lang="en-US"/>
              <a:t>Optimizing middleware for big data systems – write once, run anywhere: Hadoop, Spark, MyriaX, straight C, RDBMS, PGAS, MPI, 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b="1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/>
              <a:t>MyriaExec: </a:t>
            </a:r>
            <a:r>
              <a:rPr lang="en-US"/>
              <a:t>An iterative big data execution engine.  Complex analytics at scale, with the DNA of a database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" name="Picture 29" descr="Screen Shot 2014-09-28 at 3.43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39" y="2299038"/>
            <a:ext cx="1766902" cy="1173053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7632973" y="3718085"/>
            <a:ext cx="365393" cy="1908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917427" y="3975575"/>
            <a:ext cx="365393" cy="1908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406539" y="3975575"/>
            <a:ext cx="365393" cy="1908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89210" y="4284142"/>
            <a:ext cx="365393" cy="1908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1" idx="3"/>
            <a:endCxn id="33" idx="0"/>
          </p:cNvCxnSpPr>
          <p:nvPr/>
        </p:nvCxnSpPr>
        <p:spPr>
          <a:xfrm flipH="1">
            <a:off x="7589236" y="3881002"/>
            <a:ext cx="97247" cy="94577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5"/>
            <a:endCxn id="32" idx="0"/>
          </p:cNvCxnSpPr>
          <p:nvPr/>
        </p:nvCxnSpPr>
        <p:spPr>
          <a:xfrm>
            <a:off x="7944850" y="3881002"/>
            <a:ext cx="155269" cy="94577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3"/>
            <a:endCxn id="34" idx="0"/>
          </p:cNvCxnSpPr>
          <p:nvPr/>
        </p:nvCxnSpPr>
        <p:spPr>
          <a:xfrm flipH="1">
            <a:off x="7871907" y="4138488"/>
            <a:ext cx="99031" cy="145654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>
            <a:off x="8129470" y="4742864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39" name="Can 38"/>
          <p:cNvSpPr/>
          <p:nvPr/>
        </p:nvSpPr>
        <p:spPr>
          <a:xfrm>
            <a:off x="8281870" y="4895264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0" name="Can 39"/>
          <p:cNvSpPr/>
          <p:nvPr/>
        </p:nvSpPr>
        <p:spPr>
          <a:xfrm>
            <a:off x="8434270" y="5047664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1" name="Can 40"/>
          <p:cNvSpPr/>
          <p:nvPr/>
        </p:nvSpPr>
        <p:spPr>
          <a:xfrm>
            <a:off x="7732072" y="4756608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2" name="Can 41"/>
          <p:cNvSpPr/>
          <p:nvPr/>
        </p:nvSpPr>
        <p:spPr>
          <a:xfrm>
            <a:off x="7884472" y="4909008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8036872" y="5061408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>
            <a:off x="7341133" y="4783582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5" name="Can 44"/>
          <p:cNvSpPr/>
          <p:nvPr/>
        </p:nvSpPr>
        <p:spPr>
          <a:xfrm>
            <a:off x="7493533" y="4935982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6" name="Can 45"/>
          <p:cNvSpPr/>
          <p:nvPr/>
        </p:nvSpPr>
        <p:spPr>
          <a:xfrm>
            <a:off x="7645933" y="5088382"/>
            <a:ext cx="338255" cy="31751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157878" y="4288190"/>
            <a:ext cx="365393" cy="1908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stCxn id="32" idx="5"/>
            <a:endCxn id="47" idx="0"/>
          </p:cNvCxnSpPr>
          <p:nvPr/>
        </p:nvCxnSpPr>
        <p:spPr>
          <a:xfrm>
            <a:off x="8229303" y="4138488"/>
            <a:ext cx="111266" cy="149702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2" y="66150"/>
            <a:ext cx="2808007" cy="84240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722136" y="79386"/>
            <a:ext cx="5421863" cy="830946"/>
          </a:xfrm>
          <a:prstGeom prst="rect">
            <a:avLst/>
          </a:prstGeom>
        </p:spPr>
        <p:txBody>
          <a:bodyPr wrap="square" lIns="91391" tIns="45695" rIns="91391" bIns="45695">
            <a:spAutoFit/>
          </a:bodyPr>
          <a:lstStyle/>
          <a:p>
            <a:r>
              <a:rPr lang="en-US" sz="2400" i="1">
                <a:solidFill>
                  <a:prstClr val="black"/>
                </a:solidFill>
              </a:rPr>
              <a:t>Federated Big Data Middleware; Cross-Platform Analytics-as-a-Service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04503" y="6100925"/>
            <a:ext cx="3810000" cy="369281"/>
          </a:xfrm>
          <a:prstGeom prst="rect">
            <a:avLst/>
          </a:prstGeom>
          <a:noFill/>
        </p:spPr>
        <p:txBody>
          <a:bodyPr wrap="square" lIns="91391" tIns="45695" rIns="91391" bIns="45695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http://myria.cs.washington.edu</a:t>
            </a:r>
          </a:p>
        </p:txBody>
      </p:sp>
    </p:spTree>
    <p:extLst>
      <p:ext uri="{BB962C8B-B14F-4D97-AF65-F5344CB8AC3E}">
        <p14:creationId xmlns:p14="http://schemas.microsoft.com/office/powerpoint/2010/main" val="27644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/>
          <p:cNvCxnSpPr>
            <a:endCxn id="71" idx="0"/>
          </p:cNvCxnSpPr>
          <p:nvPr/>
        </p:nvCxnSpPr>
        <p:spPr>
          <a:xfrm>
            <a:off x="5732609" y="3753523"/>
            <a:ext cx="1057998" cy="16884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620000" y="5441953"/>
            <a:ext cx="1181100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SPARQL</a:t>
            </a:r>
          </a:p>
          <a:p>
            <a:pPr algn="ctr"/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(GEMS)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297553" y="5470027"/>
            <a:ext cx="1292058" cy="9144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Serial C++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02409" y="5441953"/>
            <a:ext cx="1239400" cy="914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PGAS/HPC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80076" y="5441953"/>
            <a:ext cx="1596431" cy="914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 sz="2400" b="1">
                <a:solidFill>
                  <a:prstClr val="black"/>
                </a:solidFill>
                <a:latin typeface="Calibri"/>
              </a:rPr>
              <a:t>MyriaX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724400" y="5470027"/>
            <a:ext cx="1236813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RDBMS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489899" y="2220495"/>
            <a:ext cx="16002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SQL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3717206" y="2220495"/>
            <a:ext cx="16002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Datalog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865346" y="2220495"/>
            <a:ext cx="1600200" cy="609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MyriaL</a:t>
            </a:r>
          </a:p>
        </p:txBody>
      </p:sp>
      <p:cxnSp>
        <p:nvCxnSpPr>
          <p:cNvPr id="56" name="Straight Connector 55"/>
          <p:cNvCxnSpPr>
            <a:stCxn id="53" idx="2"/>
          </p:cNvCxnSpPr>
          <p:nvPr/>
        </p:nvCxnSpPr>
        <p:spPr>
          <a:xfrm>
            <a:off x="2665446" y="2830097"/>
            <a:ext cx="1002954" cy="7342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2" idx="2"/>
          </p:cNvCxnSpPr>
          <p:nvPr/>
        </p:nvCxnSpPr>
        <p:spPr>
          <a:xfrm>
            <a:off x="4517306" y="2830097"/>
            <a:ext cx="168444" cy="7342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1" idx="2"/>
          </p:cNvCxnSpPr>
          <p:nvPr/>
        </p:nvCxnSpPr>
        <p:spPr>
          <a:xfrm flipH="1">
            <a:off x="5988545" y="2830097"/>
            <a:ext cx="301456" cy="7459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27" idx="0"/>
          </p:cNvCxnSpPr>
          <p:nvPr/>
        </p:nvCxnSpPr>
        <p:spPr>
          <a:xfrm>
            <a:off x="6230350" y="3773271"/>
            <a:ext cx="1980200" cy="16686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0" idx="0"/>
          </p:cNvCxnSpPr>
          <p:nvPr/>
        </p:nvCxnSpPr>
        <p:spPr>
          <a:xfrm flipH="1">
            <a:off x="5342806" y="3933995"/>
            <a:ext cx="237171" cy="15360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28" idx="0"/>
          </p:cNvCxnSpPr>
          <p:nvPr/>
        </p:nvCxnSpPr>
        <p:spPr>
          <a:xfrm flipH="1">
            <a:off x="3943582" y="3905921"/>
            <a:ext cx="768014" cy="15641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29" idx="0"/>
          </p:cNvCxnSpPr>
          <p:nvPr/>
        </p:nvCxnSpPr>
        <p:spPr>
          <a:xfrm flipH="1">
            <a:off x="2522109" y="3905921"/>
            <a:ext cx="1243796" cy="15360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49" idx="0"/>
          </p:cNvCxnSpPr>
          <p:nvPr/>
        </p:nvCxnSpPr>
        <p:spPr>
          <a:xfrm flipH="1">
            <a:off x="978292" y="3905921"/>
            <a:ext cx="2239720" cy="15360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1143000" y="4502153"/>
            <a:ext cx="114300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Compiler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362200" y="4502153"/>
            <a:ext cx="1143000" cy="457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Compiler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3581400" y="4502153"/>
            <a:ext cx="11430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Compiler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804608" y="4502153"/>
            <a:ext cx="1143000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Compiler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239000" y="4502153"/>
            <a:ext cx="1143000" cy="457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Compiler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6096000" y="5441954"/>
            <a:ext cx="1389213" cy="914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Hadoop </a:t>
            </a:r>
          </a:p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(via layers)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01751" y="4502153"/>
            <a:ext cx="1143000" cy="457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1" tIns="45695" rIns="91391" bIns="45695" rtlCol="0" anchor="ctr"/>
          <a:lstStyle/>
          <a:p>
            <a:pPr algn="ctr"/>
            <a:r>
              <a:rPr lang="en-US">
                <a:solidFill>
                  <a:prstClr val="black"/>
                </a:solidFill>
                <a:latin typeface="Calibri"/>
              </a:rPr>
              <a:t>Compiler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182" y="3141521"/>
            <a:ext cx="3196824" cy="99834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4" name="Picture 93" descr="Screen Shot 2014-09-28 at 3.4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36" y="152402"/>
            <a:ext cx="2304953" cy="1530267"/>
          </a:xfrm>
          <a:prstGeom prst="rect">
            <a:avLst/>
          </a:prstGeom>
        </p:spPr>
      </p:pic>
      <p:grpSp>
        <p:nvGrpSpPr>
          <p:cNvPr id="95" name="Group 72"/>
          <p:cNvGrpSpPr/>
          <p:nvPr/>
        </p:nvGrpSpPr>
        <p:grpSpPr>
          <a:xfrm>
            <a:off x="3765905" y="152402"/>
            <a:ext cx="1734992" cy="1513373"/>
            <a:chOff x="0" y="0"/>
            <a:chExt cx="6084424" cy="6084423"/>
          </a:xfrm>
        </p:grpSpPr>
        <p:sp>
          <p:nvSpPr>
            <p:cNvPr id="96" name="Shape 70"/>
            <p:cNvSpPr/>
            <p:nvPr/>
          </p:nvSpPr>
          <p:spPr>
            <a:xfrm>
              <a:off x="0" y="0"/>
              <a:ext cx="6084425" cy="60844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97" name="matrix-chart.pdf"/>
            <p:cNvPicPr/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38638" y="38638"/>
              <a:ext cx="6007215" cy="6007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8" name="Picture 97" descr="Screen Shot 2014-08-17 at 6.25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09" y="245815"/>
            <a:ext cx="3218745" cy="1410364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2143" y="1682667"/>
            <a:ext cx="1578059" cy="6463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multiple languages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80077" y="3773271"/>
            <a:ext cx="1722332" cy="6463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multiple big data systems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3756" y="245816"/>
            <a:ext cx="1374044" cy="646315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multiple GUIs/apps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92" y="5683455"/>
            <a:ext cx="1471708" cy="45960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94" y="4371271"/>
            <a:ext cx="838201" cy="26176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01" y="1263712"/>
            <a:ext cx="1220694" cy="38121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53" y="2091798"/>
            <a:ext cx="759495" cy="2371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4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8202613" cy="790575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Myria Architecture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98403" y="3341132"/>
            <a:ext cx="266907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Coordinator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36595" y="1199169"/>
            <a:ext cx="5084985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Language </a:t>
            </a:r>
            <a:r>
              <a:rPr lang="en-US" dirty="0"/>
              <a:t>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38527" y="1932947"/>
            <a:ext cx="171661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Myria Compiler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36595" y="1564647"/>
            <a:ext cx="5084799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 smtClean="0"/>
              <a:t>Logical Optimizer for RA+While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300482" y="2971800"/>
            <a:ext cx="404250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/>
              <a:t>REST Server</a:t>
            </a: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05200" y="4583939"/>
            <a:ext cx="1143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Worker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4583939"/>
            <a:ext cx="1031874" cy="36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anchor="ctr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Catalog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967483" y="3341132"/>
            <a:ext cx="137550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Catalog</a:t>
            </a:r>
          </a:p>
        </p:txBody>
      </p:sp>
      <p:cxnSp>
        <p:nvCxnSpPr>
          <p:cNvPr id="43" name="Straight Arrow Connector 42"/>
          <p:cNvCxnSpPr>
            <a:stCxn id="13" idx="2"/>
            <a:endCxn id="21" idx="0"/>
          </p:cNvCxnSpPr>
          <p:nvPr/>
        </p:nvCxnSpPr>
        <p:spPr>
          <a:xfrm>
            <a:off x="3896836" y="2302279"/>
            <a:ext cx="424900" cy="669521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562100" y="3710464"/>
            <a:ext cx="1257300" cy="873475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25" idx="0"/>
          </p:cNvCxnSpPr>
          <p:nvPr/>
        </p:nvCxnSpPr>
        <p:spPr>
          <a:xfrm>
            <a:off x="3632943" y="3710464"/>
            <a:ext cx="443757" cy="873475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21736" y="3710464"/>
            <a:ext cx="2980661" cy="873475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43600" y="4643735"/>
            <a:ext cx="787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73210" y="2514600"/>
            <a:ext cx="177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json query plan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90800" y="3810000"/>
            <a:ext cx="1202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netty protocols</a:t>
            </a:r>
          </a:p>
        </p:txBody>
      </p:sp>
      <p:sp>
        <p:nvSpPr>
          <p:cNvPr id="65" name="Can 64"/>
          <p:cNvSpPr/>
          <p:nvPr/>
        </p:nvSpPr>
        <p:spPr>
          <a:xfrm>
            <a:off x="3946753" y="5365562"/>
            <a:ext cx="1262783" cy="587216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/>
              <a:t>RDBMS</a:t>
            </a: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21736" y="5001951"/>
            <a:ext cx="60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jdbc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73126" y="4572000"/>
            <a:ext cx="1143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Worker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016126" y="4572000"/>
            <a:ext cx="1031874" cy="36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anchor="ctr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Catalog</a:t>
            </a:r>
          </a:p>
        </p:txBody>
      </p:sp>
      <p:sp>
        <p:nvSpPr>
          <p:cNvPr id="74" name="Can 73"/>
          <p:cNvSpPr/>
          <p:nvPr/>
        </p:nvSpPr>
        <p:spPr>
          <a:xfrm>
            <a:off x="1314679" y="5353623"/>
            <a:ext cx="1262783" cy="587216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/>
              <a:t>RDBMS</a:t>
            </a: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689662" y="4990012"/>
            <a:ext cx="60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jdbc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16831" y="4630734"/>
            <a:ext cx="11430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Worker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859831" y="4630734"/>
            <a:ext cx="1031874" cy="36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 anchor="ctr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Catalog</a:t>
            </a:r>
          </a:p>
        </p:txBody>
      </p:sp>
      <p:sp>
        <p:nvSpPr>
          <p:cNvPr id="82" name="Can 81"/>
          <p:cNvSpPr/>
          <p:nvPr/>
        </p:nvSpPr>
        <p:spPr>
          <a:xfrm>
            <a:off x="7158384" y="5412357"/>
            <a:ext cx="1262783" cy="587216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/>
              <a:t>RDBMS</a:t>
            </a:r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533367" y="5048746"/>
            <a:ext cx="60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jdbc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533400" y="2514600"/>
            <a:ext cx="8153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39610" y="2590800"/>
            <a:ext cx="177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MyriaX (Java)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724400" y="1932947"/>
            <a:ext cx="136949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C Compiler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6093892" y="1932947"/>
            <a:ext cx="109100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Grappa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044220" y="844237"/>
            <a:ext cx="2605838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Web UI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8659" y="2057400"/>
            <a:ext cx="1770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MyriaQ (Python)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66296" y="6117621"/>
            <a:ext cx="6518506" cy="665474"/>
            <a:chOff x="2566296" y="6117621"/>
            <a:chExt cx="6518506" cy="665474"/>
          </a:xfrm>
        </p:grpSpPr>
        <p:sp>
          <p:nvSpPr>
            <p:cNvPr id="37" name="Rectangle 36"/>
            <p:cNvSpPr/>
            <p:nvPr/>
          </p:nvSpPr>
          <p:spPr>
            <a:xfrm>
              <a:off x="2566296" y="6117621"/>
              <a:ext cx="963407" cy="665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HDFS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09536" y="6117621"/>
              <a:ext cx="963407" cy="665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HDFS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21395" y="6117621"/>
              <a:ext cx="963407" cy="6654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HDFS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4755144" y="475747"/>
            <a:ext cx="1031874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792786" y="475747"/>
            <a:ext cx="995550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0921" y="470733"/>
            <a:ext cx="995550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MyriaL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650058" y="839223"/>
            <a:ext cx="2467246" cy="36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err="1"/>
              <a:t>REST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92" idx="2"/>
          </p:cNvCxnSpPr>
          <p:nvPr/>
        </p:nvCxnSpPr>
        <p:spPr>
          <a:xfrm>
            <a:off x="5409146" y="2302279"/>
            <a:ext cx="1013754" cy="6695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4" idx="2"/>
          </p:cNvCxnSpPr>
          <p:nvPr/>
        </p:nvCxnSpPr>
        <p:spPr>
          <a:xfrm>
            <a:off x="6639396" y="2302279"/>
            <a:ext cx="1307504" cy="5508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184899" y="1932947"/>
            <a:ext cx="93649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/>
              <a:t>SciDB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036595" y="830869"/>
            <a:ext cx="5104853" cy="1470378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stCxn id="51" idx="2"/>
          </p:cNvCxnSpPr>
          <p:nvPr/>
        </p:nvCxnSpPr>
        <p:spPr>
          <a:xfrm>
            <a:off x="7653147" y="2302279"/>
            <a:ext cx="1033653" cy="62707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8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000000"/>
                </a:solidFill>
              </a:rPr>
              <a:t>Lowering barrier to entry</a:t>
            </a:r>
          </a:p>
        </p:txBody>
      </p:sp>
      <p:pic>
        <p:nvPicPr>
          <p:cNvPr id="61" name="Screen Shot 2014-05-16 at 2.09.0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680" y="1741369"/>
            <a:ext cx="8558641" cy="4821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1027625"/>
      </p:ext>
    </p:extLst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 Shot 2014-05-16 at 3.06.1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309" y="1751345"/>
            <a:ext cx="8225383" cy="4409014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304800" y="342900"/>
            <a:ext cx="8229600" cy="838200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0000"/>
                </a:solidFill>
              </a:rPr>
              <a:t>Giving users insight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110" y="0"/>
            <a:ext cx="1345389" cy="1285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3842" y="1279525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Dominik Moritz</a:t>
            </a:r>
          </a:p>
        </p:txBody>
      </p:sp>
    </p:spTree>
    <p:extLst>
      <p:ext uri="{BB962C8B-B14F-4D97-AF65-F5344CB8AC3E}">
        <p14:creationId xmlns:p14="http://schemas.microsoft.com/office/powerpoint/2010/main" val="1597378928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38200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0000"/>
                </a:solidFill>
              </a:rPr>
              <a:t>Diagnosing problems</a:t>
            </a:r>
          </a:p>
        </p:txBody>
      </p:sp>
      <p:grpSp>
        <p:nvGrpSpPr>
          <p:cNvPr id="72" name="Group 72"/>
          <p:cNvGrpSpPr/>
          <p:nvPr/>
        </p:nvGrpSpPr>
        <p:grpSpPr>
          <a:xfrm>
            <a:off x="1665489" y="2046489"/>
            <a:ext cx="4278111" cy="4278111"/>
            <a:chOff x="0" y="0"/>
            <a:chExt cx="6084424" cy="6084423"/>
          </a:xfrm>
        </p:grpSpPr>
        <p:sp>
          <p:nvSpPr>
            <p:cNvPr id="70" name="Shape 70"/>
            <p:cNvSpPr/>
            <p:nvPr/>
          </p:nvSpPr>
          <p:spPr>
            <a:xfrm>
              <a:off x="0" y="0"/>
              <a:ext cx="6084425" cy="60844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71" name="matrix-chart.pdf"/>
            <p:cNvPicPr/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38638" y="38638"/>
              <a:ext cx="6007215" cy="60072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" name="Shape 73"/>
          <p:cNvSpPr/>
          <p:nvPr/>
        </p:nvSpPr>
        <p:spPr>
          <a:xfrm rot="16200000">
            <a:off x="519853" y="3851265"/>
            <a:ext cx="1890225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>
                <a:solidFill>
                  <a:srgbClr val="000000"/>
                </a:solidFill>
              </a:rPr>
              <a:t>Source node</a:t>
            </a:r>
          </a:p>
        </p:txBody>
      </p:sp>
      <p:sp>
        <p:nvSpPr>
          <p:cNvPr id="74" name="Shape 74"/>
          <p:cNvSpPr/>
          <p:nvPr/>
        </p:nvSpPr>
        <p:spPr>
          <a:xfrm>
            <a:off x="2460591" y="1605635"/>
            <a:ext cx="2478358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/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>
                <a:solidFill>
                  <a:srgbClr val="000000"/>
                </a:solidFill>
              </a:rPr>
              <a:t>Destination node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168" y="0"/>
            <a:ext cx="1345389" cy="1285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00900" y="1279525"/>
            <a:ext cx="172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Dominik Moritz</a:t>
            </a:r>
          </a:p>
        </p:txBody>
      </p:sp>
    </p:spTree>
    <p:extLst>
      <p:ext uri="{BB962C8B-B14F-4D97-AF65-F5344CB8AC3E}">
        <p14:creationId xmlns:p14="http://schemas.microsoft.com/office/powerpoint/2010/main" val="1941063736"/>
      </p:ext>
    </p:extLst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1701</Words>
  <Application>Microsoft Macintosh PowerPoint</Application>
  <PresentationFormat>On-screen Show (4:3)</PresentationFormat>
  <Paragraphs>311</Paragraphs>
  <Slides>30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1_Office Theme</vt:lpstr>
      <vt:lpstr>PowerPoint Presentation</vt:lpstr>
      <vt:lpstr>PowerPoint Presentation</vt:lpstr>
      <vt:lpstr>PowerPoint Presentation</vt:lpstr>
      <vt:lpstr>Three components:</vt:lpstr>
      <vt:lpstr>PowerPoint Presentation</vt:lpstr>
      <vt:lpstr>Myria Architecture</vt:lpstr>
      <vt:lpstr>Lowering barrier to entry</vt:lpstr>
      <vt:lpstr>Giving users insight</vt:lpstr>
      <vt:lpstr>Diagnosing problems</vt:lpstr>
      <vt:lpstr>EX: SeaFlow</vt:lpstr>
      <vt:lpstr>Ex: SeaFlow</vt:lpstr>
      <vt:lpstr>Ex: SeaFlow</vt:lpstr>
      <vt:lpstr>SeaFlow in Myria</vt:lpstr>
      <vt:lpstr>Federation</vt:lpstr>
      <vt:lpstr>What does MyriaMiddleware do?</vt:lpstr>
      <vt:lpstr>What does MyriaMiddleware do?</vt:lpstr>
      <vt:lpstr>What does MyriaMiddleware do?</vt:lpstr>
      <vt:lpstr>What does MyriaMiddleware do?</vt:lpstr>
      <vt:lpstr>What do backend systems need to provide?</vt:lpstr>
      <vt:lpstr>Integrating query processing with parallel programming languages </vt:lpstr>
      <vt:lpstr>Query compilation for distributed processing</vt:lpstr>
      <vt:lpstr>PowerPoint Presentation</vt:lpstr>
      <vt:lpstr>PowerPoint Presentation</vt:lpstr>
      <vt:lpstr>PowerPoint Presentation</vt:lpstr>
      <vt:lpstr>Compilation to PGAS</vt:lpstr>
      <vt:lpstr>Graph Patterns</vt:lpstr>
      <vt:lpstr>PowerPoint Presentation</vt:lpstr>
      <vt:lpstr>PowerPoint Presentation</vt:lpstr>
      <vt:lpstr>The performance gap</vt:lpstr>
      <vt:lpstr>Key question: What is the price of abstraction?</vt:lpstr>
    </vt:vector>
  </TitlesOfParts>
  <Company>University of Washington eScience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 Howe</dc:creator>
  <cp:lastModifiedBy>Bill Howe</cp:lastModifiedBy>
  <cp:revision>8</cp:revision>
  <dcterms:created xsi:type="dcterms:W3CDTF">2015-06-21T12:25:24Z</dcterms:created>
  <dcterms:modified xsi:type="dcterms:W3CDTF">2015-06-21T12:32:44Z</dcterms:modified>
</cp:coreProperties>
</file>